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5" r:id="rId1"/>
  </p:sldMasterIdLst>
  <p:notesMasterIdLst>
    <p:notesMasterId r:id="rId27"/>
  </p:notesMasterIdLst>
  <p:handoutMasterIdLst>
    <p:handoutMasterId r:id="rId28"/>
  </p:handoutMasterIdLst>
  <p:sldIdLst>
    <p:sldId id="256" r:id="rId2"/>
    <p:sldId id="294" r:id="rId3"/>
    <p:sldId id="257" r:id="rId4"/>
    <p:sldId id="276" r:id="rId5"/>
    <p:sldId id="258" r:id="rId6"/>
    <p:sldId id="259" r:id="rId7"/>
    <p:sldId id="260" r:id="rId8"/>
    <p:sldId id="271" r:id="rId9"/>
    <p:sldId id="326" r:id="rId10"/>
    <p:sldId id="261" r:id="rId11"/>
    <p:sldId id="262" r:id="rId12"/>
    <p:sldId id="273" r:id="rId13"/>
    <p:sldId id="264" r:id="rId14"/>
    <p:sldId id="274" r:id="rId15"/>
    <p:sldId id="283" r:id="rId16"/>
    <p:sldId id="275" r:id="rId17"/>
    <p:sldId id="265" r:id="rId18"/>
    <p:sldId id="266" r:id="rId19"/>
    <p:sldId id="287" r:id="rId20"/>
    <p:sldId id="269" r:id="rId21"/>
    <p:sldId id="282" r:id="rId22"/>
    <p:sldId id="279" r:id="rId23"/>
    <p:sldId id="280" r:id="rId24"/>
    <p:sldId id="327" r:id="rId25"/>
    <p:sldId id="290" r:id="rId26"/>
  </p:sldIdLst>
  <p:sldSz cx="9144000" cy="6858000" type="screen4x3"/>
  <p:notesSz cx="6858000" cy="9144000"/>
  <p:defaultTextStyle>
    <a:defPPr>
      <a:defRPr lang="en-US"/>
    </a:defPPr>
    <a:lvl1pPr algn="l" rtl="0" fontAlgn="base">
      <a:spcBef>
        <a:spcPct val="0"/>
      </a:spcBef>
      <a:spcAft>
        <a:spcPct val="0"/>
      </a:spcAft>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1pPr>
    <a:lvl2pPr marL="457200" algn="l" rtl="0" fontAlgn="base">
      <a:spcBef>
        <a:spcPct val="0"/>
      </a:spcBef>
      <a:spcAft>
        <a:spcPct val="0"/>
      </a:spcAft>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2pPr>
    <a:lvl3pPr marL="914400" algn="l" rtl="0" fontAlgn="base">
      <a:spcBef>
        <a:spcPct val="0"/>
      </a:spcBef>
      <a:spcAft>
        <a:spcPct val="0"/>
      </a:spcAft>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3pPr>
    <a:lvl4pPr marL="1371600" algn="l" rtl="0" fontAlgn="base">
      <a:spcBef>
        <a:spcPct val="0"/>
      </a:spcBef>
      <a:spcAft>
        <a:spcPct val="0"/>
      </a:spcAft>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4pPr>
    <a:lvl5pPr marL="1828800" algn="l" rtl="0" fontAlgn="base">
      <a:spcBef>
        <a:spcPct val="0"/>
      </a:spcBef>
      <a:spcAft>
        <a:spcPct val="0"/>
      </a:spcAft>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5pPr>
    <a:lvl6pPr marL="2286000" algn="l" defTabSz="457200" rtl="0" eaLnBrk="1" latinLnBrk="0" hangingPunct="1">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6pPr>
    <a:lvl7pPr marL="2743200" algn="l" defTabSz="457200" rtl="0" eaLnBrk="1" latinLnBrk="0" hangingPunct="1">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7pPr>
    <a:lvl8pPr marL="3200400" algn="l" defTabSz="457200" rtl="0" eaLnBrk="1" latinLnBrk="0" hangingPunct="1">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8pPr>
    <a:lvl9pPr marL="3657600" algn="l" defTabSz="457200" rtl="0" eaLnBrk="1" latinLnBrk="0" hangingPunct="1">
      <a:defRPr sz="2400" kern="1200">
        <a:solidFill>
          <a:srgbClr val="463634"/>
        </a:solidFill>
        <a:latin typeface="Arial" pitchFamily="-105" charset="0"/>
        <a:ea typeface="ヒラギノ角ゴ ProN W3" pitchFamily="-105" charset="-128"/>
        <a:cs typeface="ヒラギノ角ゴ ProN W3" pitchFamily="-105" charset="-128"/>
        <a:sym typeface="Arial" pitchFamily="-105"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306" autoAdjust="0"/>
  </p:normalViewPr>
  <p:slideViewPr>
    <p:cSldViewPr>
      <p:cViewPr varScale="1">
        <p:scale>
          <a:sx n="117" d="100"/>
          <a:sy n="117" d="100"/>
        </p:scale>
        <p:origin x="192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B666E8-1720-0D43-9DDF-02288B2E20E5}" type="datetimeFigureOut">
              <a:rPr lang="en-US" smtClean="0"/>
              <a:pPr/>
              <a:t>4/6/25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763753-7B13-5846-B944-95A07768A923}"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512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104" charset="0"/>
        <a:ea typeface="ＭＳ Ｐゴシック" pitchFamily="-112" charset="-128"/>
        <a:cs typeface="ＭＳ Ｐゴシック" pitchFamily="-112" charset="-128"/>
      </a:defRPr>
    </a:lvl1pPr>
    <a:lvl2pPr marL="457200" algn="l" rtl="0" eaLnBrk="0" fontAlgn="base" hangingPunct="0">
      <a:spcBef>
        <a:spcPct val="0"/>
      </a:spcBef>
      <a:spcAft>
        <a:spcPct val="0"/>
      </a:spcAft>
      <a:defRPr sz="1200" kern="1200">
        <a:solidFill>
          <a:schemeClr val="tx1"/>
        </a:solidFill>
        <a:latin typeface="Arial" pitchFamily="-104" charset="0"/>
        <a:ea typeface="ＭＳ Ｐゴシック" pitchFamily="-104" charset="-128"/>
        <a:cs typeface="+mn-cs"/>
      </a:defRPr>
    </a:lvl2pPr>
    <a:lvl3pPr marL="914400" algn="l" rtl="0" eaLnBrk="0" fontAlgn="base" hangingPunct="0">
      <a:spcBef>
        <a:spcPct val="0"/>
      </a:spcBef>
      <a:spcAft>
        <a:spcPct val="0"/>
      </a:spcAft>
      <a:defRPr sz="1200" kern="1200">
        <a:solidFill>
          <a:schemeClr val="tx1"/>
        </a:solidFill>
        <a:latin typeface="Arial" pitchFamily="-104" charset="0"/>
        <a:ea typeface="ＭＳ Ｐゴシック" pitchFamily="-104" charset="-128"/>
        <a:cs typeface="+mn-cs"/>
      </a:defRPr>
    </a:lvl3pPr>
    <a:lvl4pPr marL="1371600" algn="l" rtl="0" eaLnBrk="0" fontAlgn="base" hangingPunct="0">
      <a:spcBef>
        <a:spcPct val="0"/>
      </a:spcBef>
      <a:spcAft>
        <a:spcPct val="0"/>
      </a:spcAft>
      <a:defRPr sz="1200" kern="1200">
        <a:solidFill>
          <a:schemeClr val="tx1"/>
        </a:solidFill>
        <a:latin typeface="Arial" pitchFamily="-104" charset="0"/>
        <a:ea typeface="ＭＳ Ｐゴシック" pitchFamily="-104" charset="-128"/>
        <a:cs typeface="+mn-cs"/>
      </a:defRPr>
    </a:lvl4pPr>
    <a:lvl5pPr marL="1828800" algn="l" rtl="0" eaLnBrk="0" fontAlgn="base" hangingPunct="0">
      <a:spcBef>
        <a:spcPct val="0"/>
      </a:spcBef>
      <a:spcAft>
        <a:spcPct val="0"/>
      </a:spcAft>
      <a:defRPr sz="1200" kern="1200">
        <a:solidFill>
          <a:schemeClr val="tx1"/>
        </a:solidFill>
        <a:latin typeface="Arial" pitchFamily="-104" charset="0"/>
        <a:ea typeface="ＭＳ Ｐゴシック" pitchFamily="-10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Rot="1" noChangeAspect="1" noChangeArrowheads="1"/>
          </p:cNvSpPr>
          <p:nvPr>
            <p:ph type="sldImg"/>
          </p:nvPr>
        </p:nvSpPr>
        <p:spPr>
          <a:solidFill>
            <a:srgbClr val="FFFFFF"/>
          </a:solidFill>
          <a:ln/>
        </p:spPr>
      </p:sp>
      <p:sp>
        <p:nvSpPr>
          <p:cNvPr id="28675" name="Rectangle 2"/>
          <p:cNvSpPr>
            <a:spLocks noGrp="1" noChangeArrowheads="1"/>
          </p:cNvSpPr>
          <p:nvPr>
            <p:ph type="body" idx="1"/>
          </p:nvPr>
        </p:nvSpPr>
        <p:spPr>
          <a:noFill/>
          <a:ln/>
        </p:spPr>
        <p:txBody>
          <a:bodyPr/>
          <a:lstStyle/>
          <a:p>
            <a:pPr marL="39688" eaLnBrk="1" hangingPunct="1">
              <a:spcBef>
                <a:spcPts val="413"/>
              </a:spcBef>
            </a:pPr>
            <a:endParaRPr lang="en-US" dirty="0">
              <a:solidFill>
                <a:srgbClr val="000000"/>
              </a:solidFill>
              <a:latin typeface="Arial" pitchFamily="-105" charset="0"/>
              <a:ea typeface="Arial" pitchFamily="-105" charset="0"/>
              <a:cs typeface="Arial" pitchFamily="-105" charset="0"/>
              <a:sym typeface="Arial" pitchFamily="-10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Rot="1" noChangeAspect="1" noChangeArrowheads="1"/>
          </p:cNvSpPr>
          <p:nvPr>
            <p:ph type="sldImg"/>
          </p:nvPr>
        </p:nvSpPr>
        <p:spPr>
          <a:solidFill>
            <a:srgbClr val="FFFFFF"/>
          </a:solidFill>
          <a:ln/>
        </p:spPr>
      </p:sp>
      <p:sp>
        <p:nvSpPr>
          <p:cNvPr id="28675" name="Rectangle 2"/>
          <p:cNvSpPr>
            <a:spLocks noGrp="1" noChangeArrowheads="1"/>
          </p:cNvSpPr>
          <p:nvPr>
            <p:ph type="body" idx="1"/>
          </p:nvPr>
        </p:nvSpPr>
        <p:spPr>
          <a:noFill/>
          <a:ln/>
        </p:spPr>
        <p:txBody>
          <a:bodyPr/>
          <a:lstStyle/>
          <a:p>
            <a:pPr marL="39688" eaLnBrk="1" hangingPunct="1">
              <a:spcBef>
                <a:spcPts val="413"/>
              </a:spcBef>
            </a:pPr>
            <a:r>
              <a:rPr lang="en-US" dirty="0">
                <a:solidFill>
                  <a:srgbClr val="000000"/>
                </a:solidFill>
                <a:latin typeface="Arial" pitchFamily="-105" charset="0"/>
                <a:ea typeface="Arial" pitchFamily="-105" charset="0"/>
                <a:cs typeface="Arial" pitchFamily="-105" charset="0"/>
                <a:sym typeface="Arial" pitchFamily="-105" charset="0"/>
              </a:rPr>
              <a:t>623 </a:t>
            </a:r>
            <a:r>
              <a:rPr lang="en-US" dirty="0" err="1">
                <a:solidFill>
                  <a:srgbClr val="000000"/>
                </a:solidFill>
                <a:latin typeface="Arial" pitchFamily="-105" charset="0"/>
                <a:ea typeface="Arial" pitchFamily="-105" charset="0"/>
                <a:cs typeface="Arial" pitchFamily="-105" charset="0"/>
                <a:sym typeface="Arial" pitchFamily="-105" charset="0"/>
              </a:rPr>
              <a:t>Dr.Pepper</a:t>
            </a:r>
            <a:r>
              <a:rPr lang="en-US" dirty="0">
                <a:solidFill>
                  <a:srgbClr val="000000"/>
                </a:solidFill>
                <a:latin typeface="Arial" pitchFamily="-105" charset="0"/>
                <a:ea typeface="Arial" pitchFamily="-105" charset="0"/>
                <a:cs typeface="Arial" pitchFamily="-105" charset="0"/>
                <a:sym typeface="Arial" pitchFamily="-105" charset="0"/>
              </a:rPr>
              <a:t> cans on my wall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13"/>
              </a:spcBef>
            </a:pPr>
            <a:endParaRPr lang="en-US" dirty="0">
              <a:solidFill>
                <a:srgbClr val="000000"/>
              </a:solidFill>
              <a:latin typeface="Arial" pitchFamily="-105" charset="0"/>
              <a:ea typeface="Arial" pitchFamily="-105" charset="0"/>
              <a:cs typeface="Arial" pitchFamily="-105" charset="0"/>
              <a:sym typeface="Arial" pitchFamily="-10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Rot="1" noChangeAspect="1" noChangeArrowheads="1"/>
          </p:cNvSpPr>
          <p:nvPr>
            <p:ph type="sldImg"/>
          </p:nvPr>
        </p:nvSpPr>
        <p:spPr>
          <a:solidFill>
            <a:srgbClr val="FFFFFF"/>
          </a:solidFill>
          <a:ln/>
        </p:spPr>
      </p:sp>
      <p:sp>
        <p:nvSpPr>
          <p:cNvPr id="34819" name="Rectangle 2"/>
          <p:cNvSpPr>
            <a:spLocks noGrp="1" noChangeArrowheads="1"/>
          </p:cNvSpPr>
          <p:nvPr>
            <p:ph type="body" idx="1"/>
          </p:nvPr>
        </p:nvSpPr>
        <p:spPr>
          <a:noFill/>
          <a:ln/>
        </p:spPr>
        <p:txBody>
          <a:bodyPr/>
          <a:lstStyle/>
          <a:p>
            <a:pPr marL="39688" eaLnBrk="1" hangingPunct="1">
              <a:spcBef>
                <a:spcPts val="413"/>
              </a:spcBef>
            </a:pPr>
            <a:r>
              <a:rPr lang="en-US">
                <a:solidFill>
                  <a:srgbClr val="000000"/>
                </a:solidFill>
                <a:latin typeface="Arial" pitchFamily="-105" charset="0"/>
                <a:ea typeface="Arial" pitchFamily="-105" charset="0"/>
                <a:cs typeface="Arial" pitchFamily="-105" charset="0"/>
                <a:sym typeface="Arial" pitchFamily="-105" charset="0"/>
              </a:rPr>
              <a:t>Read last paragraph of selection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Sonya story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p:cNvSpPr>
          <p:nvPr>
            <p:ph type="sldImg"/>
          </p:nvPr>
        </p:nvSpPr>
        <p:spPr>
          <a:solidFill>
            <a:srgbClr val="FFFFFF"/>
          </a:solidFill>
          <a:ln/>
        </p:spPr>
      </p:sp>
      <p:sp>
        <p:nvSpPr>
          <p:cNvPr id="41987" name="Rectangle 2"/>
          <p:cNvSpPr>
            <a:spLocks noGrp="1" noChangeArrowheads="1"/>
          </p:cNvSpPr>
          <p:nvPr>
            <p:ph type="body" idx="1"/>
          </p:nvPr>
        </p:nvSpPr>
        <p:spPr>
          <a:noFill/>
          <a:ln/>
        </p:spPr>
        <p:txBody>
          <a:bodyPr/>
          <a:lstStyle/>
          <a:p>
            <a:pPr marL="39688" eaLnBrk="1" hangingPunct="1">
              <a:spcBef>
                <a:spcPts val="413"/>
              </a:spcBef>
            </a:pPr>
            <a:r>
              <a:rPr lang="en-US">
                <a:solidFill>
                  <a:srgbClr val="000000"/>
                </a:solidFill>
                <a:latin typeface="Arial" pitchFamily="-105" charset="0"/>
                <a:ea typeface="Arial" pitchFamily="-105" charset="0"/>
                <a:cs typeface="Arial" pitchFamily="-105" charset="0"/>
                <a:sym typeface="Arial" pitchFamily="-105" charset="0"/>
              </a:rPr>
              <a:t>Rather than a love of the pleasurable moments within it.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72AB9F51-C26B-4644-AC7E-A618488A626A}" type="datetimeFigureOut">
              <a:rPr lang="en-US" smtClean="0"/>
              <a:pPr/>
              <a:t>4/6/25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1957641-4FBD-2F41-A674-E6F8AE886634}" type="slidenum">
              <a:rPr lang="en-US" smtClean="0"/>
              <a:pPr>
                <a:defRPr/>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C5D7800F-ED33-4A55-872C-F1E2CF63B167}" type="datetime1">
              <a:rPr lang="en-US" smtClean="0"/>
              <a:pPr/>
              <a:t>4/6/25</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pPr>
              <a:defRPr/>
            </a:pPr>
            <a:fld id="{215ABF04-F160-B740-AAC9-AA485C79BB8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89F90-FBE0-40FF-ACC1-F9FEE7C4DE13}" type="datetime1">
              <a:rPr lang="en-US" smtClean="0"/>
              <a:pPr/>
              <a:t>4/6/25</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pPr>
              <a:defRPr/>
            </a:pPr>
            <a:fld id="{ACB1DB82-5F39-054A-A489-A5EE0DECCED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CA"/>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44C6E4D-6501-4890-AD5C-63A441F7EFF6}" type="datetime1">
              <a:rPr lang="en-US" smtClean="0"/>
              <a:pPr/>
              <a:t>4/6/25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pPr>
              <a:defRPr/>
            </a:pPr>
            <a:fld id="{E1FECCE4-8C2C-9644-B665-B9386DA099DE}"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BD7A5A-4508-41A3-A542-021284F44FD2}" type="datetime1">
              <a:rPr lang="en-US" smtClean="0"/>
              <a:pPr/>
              <a:t>4/6/25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pPr>
              <a:defRPr/>
            </a:pPr>
            <a:fld id="{F47310BA-7842-FB4D-A98F-83770CA696B0}" type="slidenum">
              <a:rPr lang="en-US" smtClean="0"/>
              <a:pPr>
                <a:defRPr/>
              </a:pPr>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CA"/>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CA"/>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Date Placeholder 3"/>
          <p:cNvSpPr>
            <a:spLocks noGrp="1"/>
          </p:cNvSpPr>
          <p:nvPr>
            <p:ph type="dt" sz="half" idx="10"/>
          </p:nvPr>
        </p:nvSpPr>
        <p:spPr/>
        <p:txBody>
          <a:bodyPr/>
          <a:lstStyle/>
          <a:p>
            <a:fld id="{5D6049BC-90DD-4F53-902A-0D72503E5497}" type="datetime1">
              <a:rPr lang="en-US" smtClean="0"/>
              <a:pPr/>
              <a:t>4/6/25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pPr>
              <a:defRPr/>
            </a:pPr>
            <a:fld id="{9FCCDEC2-7AF2-0D44-AEC6-06B42C780308}"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Date Placeholder 3"/>
          <p:cNvSpPr>
            <a:spLocks noGrp="1"/>
          </p:cNvSpPr>
          <p:nvPr>
            <p:ph type="dt" sz="half" idx="10"/>
          </p:nvPr>
        </p:nvSpPr>
        <p:spPr/>
        <p:txBody>
          <a:bodyPr/>
          <a:lstStyle/>
          <a:p>
            <a:fld id="{42D58EEC-9731-49DD-91E8-494A93B2DEC9}" type="datetime1">
              <a:rPr lang="en-US" smtClean="0"/>
              <a:pPr/>
              <a:t>4/6/25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pPr>
              <a:defRPr/>
            </a:pPr>
            <a:fld id="{2EA78AAF-75C0-6145-B0B6-EAA246CFBEB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Date Placeholder 3"/>
          <p:cNvSpPr>
            <a:spLocks noGrp="1"/>
          </p:cNvSpPr>
          <p:nvPr>
            <p:ph type="dt" sz="half" idx="10"/>
          </p:nvPr>
        </p:nvSpPr>
        <p:spPr/>
        <p:txBody>
          <a:bodyPr/>
          <a:lstStyle/>
          <a:p>
            <a:fld id="{7500C05C-B3EA-49FC-922A-1D3FFA7FF7F2}" type="datetime1">
              <a:rPr lang="en-US" smtClean="0"/>
              <a:pPr/>
              <a:t>4/6/25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pPr>
              <a:defRPr/>
            </a:pPr>
            <a:fld id="{D2936D34-37BB-ED4D-9042-4681F95798E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pPr algn="l" eaLnBrk="1" latinLnBrk="0" hangingPunct="1"/>
            <a:fld id="{74CBEAF9-9E58-4CC8-A6FF-6DD8A58DEEA4}" type="datetimeFigureOut">
              <a:rPr lang="en-US" smtClean="0"/>
              <a:pPr algn="l" eaLnBrk="1" latinLnBrk="0" hangingPunct="1"/>
              <a:t>4/6/25</a:t>
            </a:fld>
            <a:endParaRPr lang="en-US" dirty="0">
              <a:solidFill>
                <a:schemeClr val="accent1">
                  <a:shade val="75000"/>
                </a:schemeClr>
              </a:solidFill>
            </a:endParaRPr>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CA"/>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CA"/>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CA"/>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72AAB499-F5DE-4BE5-BB26-90CC428051F7}" type="datetime1">
              <a:rPr lang="en-US" smtClean="0"/>
              <a:pPr/>
              <a:t>4/6/25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pPr>
              <a:defRPr/>
            </a:pPr>
            <a:fld id="{9B0C1ABE-583C-A148-A6D3-2FCD8560642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5" name="Date Placeholder 4"/>
          <p:cNvSpPr>
            <a:spLocks noGrp="1"/>
          </p:cNvSpPr>
          <p:nvPr>
            <p:ph type="dt" sz="half" idx="10"/>
          </p:nvPr>
        </p:nvSpPr>
        <p:spPr/>
        <p:txBody>
          <a:bodyPr/>
          <a:lstStyle/>
          <a:p>
            <a:fld id="{EFE21C87-FA30-4C7E-9CC2-3E29C7E6D70C}" type="datetime1">
              <a:rPr lang="en-US" smtClean="0"/>
              <a:pPr/>
              <a:t>4/6/25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pPr>
              <a:defRPr/>
            </a:pPr>
            <a:fld id="{EADF9A9B-120B-2D46-9F54-03999A1312E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7" name="Date Placeholder 6"/>
          <p:cNvSpPr>
            <a:spLocks noGrp="1"/>
          </p:cNvSpPr>
          <p:nvPr>
            <p:ph type="dt" sz="half" idx="10"/>
          </p:nvPr>
        </p:nvSpPr>
        <p:spPr/>
        <p:txBody>
          <a:bodyPr/>
          <a:lstStyle/>
          <a:p>
            <a:fld id="{FE61A93B-C135-4A78-A62B-B7D890B1D77D}" type="datetime1">
              <a:rPr lang="en-US" smtClean="0"/>
              <a:pPr/>
              <a:t>4/6/25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31E2AD08-E89C-8F44-B316-FEF50596B0A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5" name="Date Placeholder 4"/>
          <p:cNvSpPr>
            <a:spLocks noGrp="1"/>
          </p:cNvSpPr>
          <p:nvPr>
            <p:ph type="dt" sz="half" idx="10"/>
          </p:nvPr>
        </p:nvSpPr>
        <p:spPr/>
        <p:txBody>
          <a:bodyPr/>
          <a:lstStyle/>
          <a:p>
            <a:pPr algn="l" eaLnBrk="1" latinLnBrk="0" hangingPunct="1"/>
            <a:fld id="{74CBEAF9-9E58-4CC8-A6FF-6DD8A58DEEA4}" type="datetimeFigureOut">
              <a:rPr lang="en-US" smtClean="0"/>
              <a:pPr algn="l" eaLnBrk="1" latinLnBrk="0" hangingPunct="1"/>
              <a:t>4/6/25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5" name="Date Placeholder 4"/>
          <p:cNvSpPr>
            <a:spLocks noGrp="1"/>
          </p:cNvSpPr>
          <p:nvPr>
            <p:ph type="dt" sz="half" idx="10"/>
          </p:nvPr>
        </p:nvSpPr>
        <p:spPr/>
        <p:txBody>
          <a:bodyPr/>
          <a:lstStyle/>
          <a:p>
            <a:pPr algn="l" eaLnBrk="1" latinLnBrk="0" hangingPunct="1"/>
            <a:fld id="{74CBEAF9-9E58-4CC8-A6FF-6DD8A58DEEA4}" type="datetimeFigureOut">
              <a:rPr lang="en-US" smtClean="0"/>
              <a:pPr algn="l" eaLnBrk="1" latinLnBrk="0" hangingPunct="1"/>
              <a:t>4/6/25</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pPr algn="l" eaLnBrk="1" latinLnBrk="0" hangingPunct="1"/>
            <a:fld id="{74CBEAF9-9E58-4CC8-A6FF-6DD8A58DEEA4}" type="datetimeFigureOut">
              <a:rPr lang="en-US" smtClean="0"/>
              <a:pPr algn="l" eaLnBrk="1" latinLnBrk="0" hangingPunct="1"/>
              <a:t>4/6/25</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6690622F-2886-4428-9227-475DC6DA1737}" type="datetime1">
              <a:rPr lang="en-US"/>
              <a:pPr/>
              <a:t>4/6/25</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EBF5CD18-686B-47A9-AFD5-66CE5FA52A66}" type="slidenum">
              <a:rPr/>
              <a:pPr/>
              <a:t>‹#›</a:t>
            </a:fld>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0460" y="764704"/>
            <a:ext cx="6324600" cy="1447800"/>
          </a:xfrm>
        </p:spPr>
        <p:txBody>
          <a:bodyPr rIns="132080"/>
          <a:lstStyle/>
          <a:p>
            <a:pPr indent="0" eaLnBrk="1" hangingPunct="1"/>
            <a:r>
              <a:rPr lang="en-US" sz="4600" i="1" dirty="0">
                <a:latin typeface="Helvetica Neue Light" pitchFamily="-105" charset="0"/>
                <a:ea typeface="Helvetica Neue Light" pitchFamily="-105" charset="0"/>
                <a:cs typeface="Helvetica Neue Light" pitchFamily="-105" charset="0"/>
                <a:sym typeface="Helvetica Neue Light" pitchFamily="-105" charset="0"/>
              </a:rPr>
              <a:t>Friedrich Nietzsche: </a:t>
            </a:r>
            <a:br>
              <a:rPr lang="en-US" sz="4600" i="1" dirty="0">
                <a:latin typeface="Helvetica Neue Light" pitchFamily="-105" charset="0"/>
                <a:ea typeface="ヒラギノ角ゴ ProN W3" pitchFamily="-105" charset="-128"/>
                <a:cs typeface="ヒラギノ角ゴ ProN W3" pitchFamily="-105" charset="-128"/>
                <a:sym typeface="Helvetica Neue Light" pitchFamily="-105" charset="0"/>
              </a:rPr>
            </a:br>
            <a:r>
              <a:rPr lang="en-US" sz="4600" i="1" dirty="0">
                <a:latin typeface="Helvetica Neue Light" pitchFamily="-105" charset="0"/>
                <a:ea typeface="ヒラギノ角ゴ ProN W3" pitchFamily="-105" charset="-128"/>
                <a:cs typeface="ヒラギノ角ゴ ProN W3" pitchFamily="-105" charset="-128"/>
                <a:sym typeface="Helvetica Neue Light" pitchFamily="-105" charset="0"/>
              </a:rPr>
              <a:t>THE SELF AS ART</a:t>
            </a:r>
          </a:p>
        </p:txBody>
      </p:sp>
      <p:sp>
        <p:nvSpPr>
          <p:cNvPr id="3080" name="Rectangle 8"/>
          <p:cNvSpPr>
            <a:spLocks/>
          </p:cNvSpPr>
          <p:nvPr/>
        </p:nvSpPr>
        <p:spPr bwMode="auto">
          <a:xfrm>
            <a:off x="7391400" y="4343400"/>
            <a:ext cx="1689100" cy="762000"/>
          </a:xfrm>
          <a:prstGeom prst="rect">
            <a:avLst/>
          </a:prstGeom>
          <a:noFill/>
          <a:ln w="9525">
            <a:noFill/>
            <a:miter lim="800000"/>
            <a:headEnd/>
            <a:tailEnd/>
          </a:ln>
        </p:spPr>
        <p:txBody>
          <a:bodyPr lIns="0" tIns="0" rIns="40639" bIns="0">
            <a:prstTxWarp prst="textNoShape">
              <a:avLst/>
            </a:prstTxWarp>
          </a:bodyPr>
          <a:lstStyle/>
          <a:p>
            <a:pPr marL="39688"/>
            <a:endParaRPr lang="en-US" sz="2000">
              <a:solidFill>
                <a:schemeClr val="tx1"/>
              </a:solidFill>
              <a:latin typeface="Symbol" pitchFamily="-105" charset="2"/>
              <a:ea typeface="Symbol" pitchFamily="-105" charset="2"/>
              <a:cs typeface="Symbol" pitchFamily="-105" charset="2"/>
              <a:sym typeface="Symbol" pitchFamily="-105" charset="2"/>
            </a:endParaRPr>
          </a:p>
        </p:txBody>
      </p:sp>
      <p:sp>
        <p:nvSpPr>
          <p:cNvPr id="11" name="TextBox 10"/>
          <p:cNvSpPr txBox="1">
            <a:spLocks noChangeArrowheads="1"/>
          </p:cNvSpPr>
          <p:nvPr/>
        </p:nvSpPr>
        <p:spPr bwMode="auto">
          <a:xfrm>
            <a:off x="3635896" y="3593321"/>
            <a:ext cx="5444604" cy="2554545"/>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2800" b="1" dirty="0">
                <a:solidFill>
                  <a:schemeClr val="tx1"/>
                </a:solidFill>
                <a:latin typeface="Helvetica Neue Light" pitchFamily="-105" charset="0"/>
                <a:ea typeface="Helvetica Neue Light" pitchFamily="-105" charset="0"/>
                <a:cs typeface="Helvetica Neue Light" pitchFamily="-105" charset="0"/>
              </a:rPr>
              <a:t>AGENDA:</a:t>
            </a:r>
          </a:p>
          <a:p>
            <a:pPr marL="457200" indent="-457200">
              <a:spcAft>
                <a:spcPts val="600"/>
              </a:spcAft>
              <a:buFont typeface="+mj-lt"/>
              <a:buAutoNum type="arabicPeriod"/>
            </a:pPr>
            <a:r>
              <a:rPr lang="en-US" sz="2800" b="1" dirty="0">
                <a:solidFill>
                  <a:srgbClr val="FF0000"/>
                </a:solidFill>
                <a:latin typeface="Helvetica Neue Light" pitchFamily="-105" charset="0"/>
                <a:ea typeface="Helvetica Neue Light" pitchFamily="-105" charset="0"/>
                <a:cs typeface="Helvetica Neue Light" pitchFamily="-105" charset="0"/>
              </a:rPr>
              <a:t>The Herd Mentality   </a:t>
            </a:r>
          </a:p>
          <a:p>
            <a:pPr marL="457200" indent="-457200">
              <a:spcAft>
                <a:spcPts val="600"/>
              </a:spcAft>
              <a:buFont typeface="+mj-lt"/>
              <a:buAutoNum type="arabicPeriod"/>
            </a:pPr>
            <a:r>
              <a:rPr lang="en-US" sz="2800" b="1" dirty="0">
                <a:solidFill>
                  <a:srgbClr val="FF0000"/>
                </a:solidFill>
                <a:latin typeface="Helvetica Neue Light" pitchFamily="-105" charset="0"/>
                <a:ea typeface="Helvetica Neue Light" pitchFamily="-105" charset="0"/>
                <a:cs typeface="Helvetica Neue Light" pitchFamily="-105" charset="0"/>
              </a:rPr>
              <a:t>Authenticity and Self-Creation  </a:t>
            </a:r>
          </a:p>
          <a:p>
            <a:pPr marL="457200" indent="-457200">
              <a:spcAft>
                <a:spcPts val="600"/>
              </a:spcAft>
              <a:buFont typeface="+mj-lt"/>
              <a:buAutoNum type="arabicPeriod"/>
            </a:pPr>
            <a:r>
              <a:rPr lang="en-US" sz="2800" b="1" dirty="0">
                <a:solidFill>
                  <a:srgbClr val="FF0000"/>
                </a:solidFill>
                <a:latin typeface="Helvetica Neue Light" pitchFamily="-105" charset="0"/>
                <a:ea typeface="Helvetica Neue Light" pitchFamily="-105" charset="0"/>
                <a:cs typeface="Helvetica Neue Light" pitchFamily="-105" charset="0"/>
              </a:rPr>
              <a:t>An Artistic Perspective on Life  </a:t>
            </a:r>
          </a:p>
          <a:p>
            <a:pPr marL="457200" indent="-457200">
              <a:spcAft>
                <a:spcPts val="600"/>
              </a:spcAft>
              <a:buFont typeface="+mj-lt"/>
              <a:buAutoNum type="arabicPeriod"/>
            </a:pPr>
            <a:r>
              <a:rPr lang="en-US" sz="2800" b="1" dirty="0">
                <a:solidFill>
                  <a:srgbClr val="FF0000"/>
                </a:solidFill>
                <a:latin typeface="Helvetica Neue Light" pitchFamily="-105" charset="0"/>
                <a:ea typeface="Helvetica Neue Light" pitchFamily="-105" charset="0"/>
                <a:cs typeface="Helvetica Neue Light" pitchFamily="-105" charset="0"/>
              </a:rPr>
              <a:t>A Test of Your Success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685800" y="381000"/>
            <a:ext cx="7772400" cy="1143000"/>
          </a:xfrm>
        </p:spPr>
        <p:txBody>
          <a:bodyPr rIns="132080"/>
          <a:lstStyle/>
          <a:p>
            <a:pPr indent="0" eaLnBrk="1" hangingPunct="1"/>
            <a:r>
              <a:rPr lang="en-US" sz="3700" i="1" dirty="0">
                <a:latin typeface="Helvetica Neue Light" pitchFamily="-105" charset="0"/>
                <a:ea typeface="Helvetica Neue Light" pitchFamily="-105" charset="0"/>
                <a:cs typeface="Helvetica Neue Light" pitchFamily="-105" charset="0"/>
                <a:sym typeface="Helvetica Neue Light" pitchFamily="-105" charset="0"/>
              </a:rPr>
              <a:t>Against Lazy Authenticity</a:t>
            </a:r>
            <a:endParaRPr lang="en-US" sz="3700" i="1"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sp>
        <p:nvSpPr>
          <p:cNvPr id="33795" name="Rectangle 2"/>
          <p:cNvSpPr>
            <a:spLocks noGrp="1" noChangeArrowheads="1"/>
          </p:cNvSpPr>
          <p:nvPr>
            <p:ph idx="1"/>
          </p:nvPr>
        </p:nvSpPr>
        <p:spPr>
          <a:xfrm>
            <a:off x="228600" y="1447800"/>
            <a:ext cx="8382000" cy="1524000"/>
          </a:xfrm>
        </p:spPr>
        <p:txBody>
          <a:bodyPr rIns="132080">
            <a:normAutofit/>
          </a:bodyPr>
          <a:lstStyle/>
          <a:p>
            <a:pPr marL="0" indent="0" eaLnBrk="1" hangingPunct="1">
              <a:buNone/>
            </a:pPr>
            <a:r>
              <a:rPr lang="en-US" sz="2500" dirty="0">
                <a:latin typeface="Arial"/>
                <a:ea typeface="Helvetica Neue Light" pitchFamily="-105" charset="0"/>
                <a:cs typeface="Arial"/>
                <a:sym typeface="Helvetica Neue Light" pitchFamily="-105" charset="0"/>
              </a:rPr>
              <a:t>Most of us feel we should be true to our ‘real selves,’ but why should we assume that our </a:t>
            </a:r>
            <a:r>
              <a:rPr lang="en-US" sz="2500" i="1" dirty="0">
                <a:latin typeface="Arial"/>
                <a:ea typeface="Helvetica Neue Light" pitchFamily="-105" charset="0"/>
                <a:cs typeface="Arial"/>
                <a:sym typeface="Helvetica Neue Light" pitchFamily="-105" charset="0"/>
              </a:rPr>
              <a:t>current</a:t>
            </a:r>
            <a:r>
              <a:rPr lang="en-US" sz="2500" dirty="0">
                <a:latin typeface="Arial"/>
                <a:ea typeface="Helvetica Neue Light" pitchFamily="-105" charset="0"/>
                <a:cs typeface="Arial"/>
                <a:sym typeface="Helvetica Neue Light" pitchFamily="-105" charset="0"/>
              </a:rPr>
              <a:t> personalities are ‘authentic’ –our </a:t>
            </a:r>
            <a:r>
              <a:rPr lang="en-US" sz="2500" i="1" dirty="0">
                <a:latin typeface="Arial"/>
                <a:ea typeface="Helvetica Neue Light" pitchFamily="-105" charset="0"/>
                <a:cs typeface="Arial"/>
                <a:sym typeface="Helvetica Neue Light" pitchFamily="-105" charset="0"/>
              </a:rPr>
              <a:t>real selves</a:t>
            </a:r>
            <a:r>
              <a:rPr lang="en-US" sz="2500" dirty="0">
                <a:latin typeface="Arial"/>
                <a:ea typeface="Helvetica Neue Light" pitchFamily="-105" charset="0"/>
                <a:cs typeface="Arial"/>
                <a:sym typeface="Helvetica Neue Light" pitchFamily="-105" charset="0"/>
              </a:rPr>
              <a:t>?</a:t>
            </a:r>
            <a:endParaRPr lang="en-US" sz="2500" dirty="0">
              <a:latin typeface="Arial"/>
              <a:ea typeface="ヒラギノ角ゴ ProN W3" pitchFamily="-105" charset="-128"/>
              <a:cs typeface="Arial"/>
              <a:sym typeface="Helvetica Neue Light" pitchFamily="-105" charset="0"/>
            </a:endParaRPr>
          </a:p>
        </p:txBody>
      </p:sp>
      <p:sp>
        <p:nvSpPr>
          <p:cNvPr id="11267" name="Rectangle 3"/>
          <p:cNvSpPr>
            <a:spLocks/>
          </p:cNvSpPr>
          <p:nvPr/>
        </p:nvSpPr>
        <p:spPr bwMode="auto">
          <a:xfrm>
            <a:off x="228600" y="2895600"/>
            <a:ext cx="8534400" cy="685800"/>
          </a:xfrm>
          <a:prstGeom prst="rect">
            <a:avLst/>
          </a:prstGeom>
          <a:noFill/>
          <a:ln w="9525">
            <a:noFill/>
            <a:miter lim="800000"/>
            <a:headEnd/>
            <a:tailEnd/>
          </a:ln>
        </p:spPr>
        <p:txBody>
          <a:bodyPr lIns="0" tIns="0" rIns="40639" bIns="0">
            <a:prstTxWarp prst="textNoShape">
              <a:avLst/>
            </a:prstTxWarp>
          </a:bodyPr>
          <a:lstStyle/>
          <a:p>
            <a:pPr marL="496888" lvl="1">
              <a:spcBef>
                <a:spcPts val="1350"/>
              </a:spcBef>
              <a:buFont typeface="Arial"/>
              <a:buChar char="•"/>
            </a:pPr>
            <a:r>
              <a:rPr lang="en-US" sz="2300" dirty="0">
                <a:solidFill>
                  <a:schemeClr val="tx1"/>
                </a:solidFill>
                <a:latin typeface="Helvetica Neue Light"/>
                <a:ea typeface="Arial Narrow" pitchFamily="-105" charset="0"/>
                <a:cs typeface="Helvetica Neue Light"/>
                <a:sym typeface="Arial Narrow" pitchFamily="-105" charset="0"/>
              </a:rPr>
              <a:t> I </a:t>
            </a:r>
            <a:r>
              <a:rPr lang="en-US" sz="2300" u="sng" dirty="0">
                <a:solidFill>
                  <a:schemeClr val="tx1"/>
                </a:solidFill>
                <a:latin typeface="Helvetica Neue Light"/>
                <a:ea typeface="Arial Narrow" pitchFamily="-105" charset="0"/>
                <a:cs typeface="Helvetica Neue Light"/>
                <a:sym typeface="Arial Narrow" pitchFamily="-105" charset="0"/>
              </a:rPr>
              <a:t>inherited</a:t>
            </a:r>
            <a:r>
              <a:rPr lang="en-US" sz="2300" dirty="0">
                <a:solidFill>
                  <a:schemeClr val="tx1"/>
                </a:solidFill>
                <a:latin typeface="Helvetica Neue Light"/>
                <a:ea typeface="Arial Narrow" pitchFamily="-105" charset="0"/>
                <a:cs typeface="Helvetica Neue Light"/>
                <a:sym typeface="Arial Narrow" pitchFamily="-105" charset="0"/>
              </a:rPr>
              <a:t> that self; I didn’t </a:t>
            </a:r>
            <a:r>
              <a:rPr lang="en-US" sz="2300" u="sng" dirty="0">
                <a:solidFill>
                  <a:schemeClr val="tx1"/>
                </a:solidFill>
                <a:latin typeface="Helvetica Neue Light"/>
                <a:ea typeface="Arial Narrow" pitchFamily="-105" charset="0"/>
                <a:cs typeface="Helvetica Neue Light"/>
                <a:sym typeface="Arial Narrow" pitchFamily="-105" charset="0"/>
              </a:rPr>
              <a:t>choose</a:t>
            </a:r>
            <a:r>
              <a:rPr lang="en-US" sz="2300" dirty="0">
                <a:solidFill>
                  <a:schemeClr val="tx1"/>
                </a:solidFill>
                <a:latin typeface="Helvetica Neue Light"/>
                <a:ea typeface="Arial Narrow" pitchFamily="-105" charset="0"/>
                <a:cs typeface="Helvetica Neue Light"/>
                <a:sym typeface="Arial Narrow" pitchFamily="-105" charset="0"/>
              </a:rPr>
              <a:t> it</a:t>
            </a:r>
          </a:p>
        </p:txBody>
      </p:sp>
      <p:sp>
        <p:nvSpPr>
          <p:cNvPr id="11268" name="Rectangle 4"/>
          <p:cNvSpPr>
            <a:spLocks/>
          </p:cNvSpPr>
          <p:nvPr/>
        </p:nvSpPr>
        <p:spPr bwMode="auto">
          <a:xfrm>
            <a:off x="228600" y="3886200"/>
            <a:ext cx="8534400" cy="1600200"/>
          </a:xfrm>
          <a:prstGeom prst="rect">
            <a:avLst/>
          </a:prstGeom>
          <a:noFill/>
          <a:ln w="9525">
            <a:noFill/>
            <a:miter lim="800000"/>
            <a:headEnd/>
            <a:tailEnd/>
          </a:ln>
        </p:spPr>
        <p:txBody>
          <a:bodyPr lIns="0" tIns="0" rIns="40639" bIns="0">
            <a:prstTxWarp prst="textNoShape">
              <a:avLst/>
            </a:prstTxWarp>
          </a:bodyPr>
          <a:lstStyle/>
          <a:p>
            <a:pPr marL="39688">
              <a:spcBef>
                <a:spcPts val="1450"/>
              </a:spcBef>
              <a:buClr>
                <a:srgbClr val="463634"/>
              </a:buClr>
              <a:buSzPct val="100000"/>
            </a:pPr>
            <a:r>
              <a:rPr lang="en-US" sz="2300" dirty="0">
                <a:solidFill>
                  <a:schemeClr val="tx1"/>
                </a:solidFill>
                <a:latin typeface="Lucida Grande"/>
                <a:ea typeface="Arial Narrow" pitchFamily="-105" charset="0"/>
                <a:cs typeface="Lucida Grande"/>
                <a:sym typeface="Arial Narrow" pitchFamily="-105" charset="0"/>
              </a:rPr>
              <a:t>For Nietzsche, I am not a </a:t>
            </a:r>
            <a:r>
              <a:rPr lang="en-US" sz="2300" dirty="0">
                <a:solidFill>
                  <a:schemeClr val="tx1"/>
                </a:solidFill>
                <a:latin typeface="Lucida Grande"/>
                <a:ea typeface="Arial Narrow Italic" charset="0"/>
                <a:cs typeface="Lucida Grande"/>
                <a:sym typeface="Arial Narrow Italic" charset="0"/>
              </a:rPr>
              <a:t>genuine</a:t>
            </a:r>
            <a:r>
              <a:rPr lang="en-US" sz="2300" dirty="0">
                <a:solidFill>
                  <a:schemeClr val="tx1"/>
                </a:solidFill>
                <a:latin typeface="Lucida Grande"/>
                <a:ea typeface="Arial Narrow" pitchFamily="-105" charset="0"/>
                <a:cs typeface="Lucida Grande"/>
                <a:sym typeface="Arial Narrow" pitchFamily="-105" charset="0"/>
              </a:rPr>
              <a:t> individual until I ‘customize’ this personality.</a:t>
            </a:r>
          </a:p>
          <a:p>
            <a:pPr marL="496888" lvl="1">
              <a:spcBef>
                <a:spcPts val="1450"/>
              </a:spcBef>
              <a:buClr>
                <a:srgbClr val="463634"/>
              </a:buClr>
              <a:buSzPct val="100000"/>
              <a:buFont typeface="Arial"/>
              <a:buChar char="•"/>
            </a:pPr>
            <a:r>
              <a:rPr lang="en-US" sz="2300" dirty="0">
                <a:solidFill>
                  <a:schemeClr val="tx1"/>
                </a:solidFill>
                <a:latin typeface="Helvetica Neue Light"/>
                <a:ea typeface="Lucida Grande" pitchFamily="-105" charset="0"/>
                <a:cs typeface="Helvetica Neue Light"/>
                <a:sym typeface="Lucida Grande" pitchFamily="-105" charset="0"/>
              </a:rPr>
              <a:t> My Real Self is something I must </a:t>
            </a:r>
            <a:r>
              <a:rPr lang="en-US" sz="2300" u="sng" dirty="0">
                <a:solidFill>
                  <a:schemeClr val="tx1"/>
                </a:solidFill>
                <a:latin typeface="Helvetica Neue Light"/>
                <a:ea typeface="Lucida Grande" pitchFamily="-105" charset="0"/>
                <a:cs typeface="Helvetica Neue Light"/>
                <a:sym typeface="Lucida Grande" pitchFamily="-105" charset="0"/>
              </a:rPr>
              <a:t>Create</a:t>
            </a:r>
            <a:endParaRPr lang="en-US" sz="2300" dirty="0">
              <a:solidFill>
                <a:schemeClr val="tx1"/>
              </a:solidFill>
              <a:latin typeface="Helvetica Neue Light"/>
              <a:ea typeface="Lucida Grande" pitchFamily="-105" charset="0"/>
              <a:cs typeface="Helvetica Neue Light"/>
              <a:sym typeface="Lucida Grande" pitchFamily="-105" charset="0"/>
            </a:endParaRPr>
          </a:p>
        </p:txBody>
      </p:sp>
      <p:sp>
        <p:nvSpPr>
          <p:cNvPr id="6" name="TextBox 5"/>
          <p:cNvSpPr txBox="1"/>
          <p:nvPr/>
        </p:nvSpPr>
        <p:spPr>
          <a:xfrm>
            <a:off x="2971800" y="5562600"/>
            <a:ext cx="5562600" cy="461665"/>
          </a:xfrm>
          <a:prstGeom prst="rect">
            <a:avLst/>
          </a:prstGeom>
          <a:noFill/>
        </p:spPr>
        <p:txBody>
          <a:bodyPr wrap="square" rtlCol="0">
            <a:spAutoFit/>
          </a:bodyPr>
          <a:lstStyle/>
          <a:p>
            <a:pPr algn="r"/>
            <a:r>
              <a:rPr lang="en-US" dirty="0"/>
              <a:t>For Example…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2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0" y="76200"/>
            <a:ext cx="9144000" cy="1447800"/>
          </a:xfrm>
        </p:spPr>
        <p:txBody>
          <a:bodyPr rIns="132080"/>
          <a:lstStyle/>
          <a:p>
            <a:pPr indent="0" eaLnBrk="1" hangingPunct="1"/>
            <a:r>
              <a:rPr lang="en-US" sz="4000" i="1" dirty="0">
                <a:latin typeface="Helvetica Neue Light" pitchFamily="-105" charset="0"/>
                <a:ea typeface="Helvetica Neue Light" pitchFamily="-105" charset="0"/>
                <a:cs typeface="Helvetica Neue Light" pitchFamily="-105" charset="0"/>
                <a:sym typeface="Helvetica Neue Light" pitchFamily="-105" charset="0"/>
              </a:rPr>
              <a:t>Customizing makes you an Individual…</a:t>
            </a:r>
            <a:endParaRPr lang="en-US" sz="4000" i="1"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pic>
        <p:nvPicPr>
          <p:cNvPr id="13314" name="Picture 2"/>
          <p:cNvPicPr>
            <a:picLocks noChangeArrowheads="1"/>
          </p:cNvPicPr>
          <p:nvPr/>
        </p:nvPicPr>
        <p:blipFill>
          <a:blip r:embed="rId2"/>
          <a:srcRect/>
          <a:stretch>
            <a:fillRect/>
          </a:stretch>
        </p:blipFill>
        <p:spPr bwMode="auto">
          <a:xfrm>
            <a:off x="0" y="4395787"/>
            <a:ext cx="3276600" cy="2462213"/>
          </a:xfrm>
          <a:prstGeom prst="ellipse">
            <a:avLst/>
          </a:prstGeom>
          <a:noFill/>
          <a:ln w="9525" cap="flat">
            <a:noFill/>
            <a:miter lim="800000"/>
            <a:headEnd/>
            <a:tailEnd/>
          </a:ln>
          <a:effectLst>
            <a:outerShdw blurRad="63500" dist="38099" dir="2700000" algn="ctr" rotWithShape="0">
              <a:schemeClr val="bg2">
                <a:alpha val="74997"/>
              </a:schemeClr>
            </a:outerShdw>
          </a:effectLst>
        </p:spPr>
      </p:pic>
      <p:sp>
        <p:nvSpPr>
          <p:cNvPr id="35845" name="Rectangle 5"/>
          <p:cNvSpPr>
            <a:spLocks/>
          </p:cNvSpPr>
          <p:nvPr/>
        </p:nvSpPr>
        <p:spPr bwMode="auto">
          <a:xfrm>
            <a:off x="1866900" y="1295400"/>
            <a:ext cx="5410200" cy="830263"/>
          </a:xfrm>
          <a:prstGeom prst="rect">
            <a:avLst/>
          </a:prstGeom>
          <a:noFill/>
          <a:ln w="9525">
            <a:noFill/>
            <a:miter lim="800000"/>
            <a:headEnd/>
            <a:tailEnd/>
          </a:ln>
        </p:spPr>
        <p:txBody>
          <a:bodyPr lIns="0" tIns="0" rIns="40639" bIns="0">
            <a:prstTxWarp prst="textNoShape">
              <a:avLst/>
            </a:prstTxWarp>
          </a:bodyPr>
          <a:lstStyle/>
          <a:p>
            <a:pPr marL="39688" algn="ctr">
              <a:spcBef>
                <a:spcPts val="1450"/>
              </a:spcBef>
            </a:pPr>
            <a:r>
              <a:rPr lang="en-US"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Why drive everybody else’s Honda Civic when you can make it your own?</a:t>
            </a:r>
          </a:p>
        </p:txBody>
      </p:sp>
      <p:sp>
        <p:nvSpPr>
          <p:cNvPr id="13318" name="Rectangle 6"/>
          <p:cNvSpPr>
            <a:spLocks/>
          </p:cNvSpPr>
          <p:nvPr/>
        </p:nvSpPr>
        <p:spPr bwMode="auto">
          <a:xfrm>
            <a:off x="3810000" y="4800600"/>
            <a:ext cx="4724400" cy="1193800"/>
          </a:xfrm>
          <a:prstGeom prst="rect">
            <a:avLst/>
          </a:prstGeom>
          <a:noFill/>
          <a:ln w="9525">
            <a:noFill/>
            <a:miter lim="800000"/>
            <a:headEnd/>
            <a:tailEnd/>
          </a:ln>
        </p:spPr>
        <p:txBody>
          <a:bodyPr lIns="0" tIns="0" rIns="40639" bIns="0">
            <a:prstTxWarp prst="textNoShape">
              <a:avLst/>
            </a:prstTxWarp>
          </a:bodyPr>
          <a:lstStyle/>
          <a:p>
            <a:pPr marL="39688">
              <a:spcBef>
                <a:spcPts val="1450"/>
              </a:spcBef>
            </a:pPr>
            <a:r>
              <a:rPr lang="en-US" dirty="0">
                <a:solidFill>
                  <a:schemeClr val="tx1"/>
                </a:solidFill>
                <a:latin typeface="Arial"/>
                <a:ea typeface="Helvetica Neue" pitchFamily="-105" charset="0"/>
                <a:cs typeface="Arial"/>
                <a:sym typeface="Helvetica Neue" pitchFamily="-105" charset="0"/>
              </a:rPr>
              <a:t>Why “drive” the personality you just </a:t>
            </a:r>
            <a:r>
              <a:rPr lang="en-US" i="1" dirty="0">
                <a:solidFill>
                  <a:schemeClr val="tx1"/>
                </a:solidFill>
                <a:latin typeface="Arial"/>
                <a:ea typeface="Helvetica Neue" pitchFamily="-105" charset="0"/>
                <a:cs typeface="Arial"/>
                <a:sym typeface="Helvetica Neue" pitchFamily="-105" charset="0"/>
              </a:rPr>
              <a:t>happened to end up with</a:t>
            </a:r>
            <a:r>
              <a:rPr lang="en-US" dirty="0">
                <a:solidFill>
                  <a:schemeClr val="tx1"/>
                </a:solidFill>
                <a:latin typeface="Arial"/>
                <a:ea typeface="Helvetica Neue" pitchFamily="-105" charset="0"/>
                <a:cs typeface="Arial"/>
                <a:sym typeface="Helvetica Neue" pitchFamily="-105" charset="0"/>
              </a:rPr>
              <a:t> when you can make it your own?</a:t>
            </a:r>
          </a:p>
        </p:txBody>
      </p:sp>
      <p:pic>
        <p:nvPicPr>
          <p:cNvPr id="8" name="Picture 7" descr="CVC2012aaa.jpg"/>
          <p:cNvPicPr>
            <a:picLocks noChangeAspect="1"/>
          </p:cNvPicPr>
          <p:nvPr/>
        </p:nvPicPr>
        <p:blipFill>
          <a:blip r:embed="rId3"/>
          <a:srcRect t="6374"/>
          <a:stretch>
            <a:fillRect/>
          </a:stretch>
        </p:blipFill>
        <p:spPr>
          <a:xfrm>
            <a:off x="304800" y="2209800"/>
            <a:ext cx="3505200" cy="2101625"/>
          </a:xfrm>
          <a:prstGeom prst="ellipse">
            <a:avLst/>
          </a:prstGeom>
        </p:spPr>
      </p:pic>
      <p:pic>
        <p:nvPicPr>
          <p:cNvPr id="1026" name="Picture 2" descr="7 Honda Civic ideas | honda civic, honda, jdm honda">
            <a:extLst>
              <a:ext uri="{FF2B5EF4-FFF2-40B4-BE49-F238E27FC236}">
                <a16:creationId xmlns:a16="http://schemas.microsoft.com/office/drawing/2014/main" id="{3C5D4219-279E-DF76-7FEE-1EF4E2F8DB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368" b="13342"/>
          <a:stretch/>
        </p:blipFill>
        <p:spPr bwMode="auto">
          <a:xfrm>
            <a:off x="4499991" y="2420888"/>
            <a:ext cx="4136072"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 calcmode="lin" valueType="num">
                                      <p:cBhvr additive="base">
                                        <p:cTn id="15" dur="500" fill="hold"/>
                                        <p:tgtEl>
                                          <p:spTgt spid="13314"/>
                                        </p:tgtEl>
                                        <p:attrNameLst>
                                          <p:attrName>ppt_x</p:attrName>
                                        </p:attrNameLst>
                                      </p:cBhvr>
                                      <p:tavLst>
                                        <p:tav tm="0">
                                          <p:val>
                                            <p:strVal val="#ppt_x"/>
                                          </p:val>
                                        </p:tav>
                                        <p:tav tm="100000">
                                          <p:val>
                                            <p:strVal val="#ppt_x"/>
                                          </p:val>
                                        </p:tav>
                                      </p:tavLst>
                                    </p:anim>
                                    <p:anim calcmode="lin" valueType="num">
                                      <p:cBhvr additive="base">
                                        <p:cTn id="16" dur="500" fill="hold"/>
                                        <p:tgtEl>
                                          <p:spTgt spid="13314"/>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18"/>
                                        </p:tgtEl>
                                        <p:attrNameLst>
                                          <p:attrName>style.visibility</p:attrName>
                                        </p:attrNameLst>
                                      </p:cBhvr>
                                      <p:to>
                                        <p:strVal val="visible"/>
                                      </p:to>
                                    </p:set>
                                    <p:anim calcmode="lin" valueType="num">
                                      <p:cBhvr additive="base">
                                        <p:cTn id="23" dur="500" fill="hold"/>
                                        <p:tgtEl>
                                          <p:spTgt spid="13318"/>
                                        </p:tgtEl>
                                        <p:attrNameLst>
                                          <p:attrName>ppt_x</p:attrName>
                                        </p:attrNameLst>
                                      </p:cBhvr>
                                      <p:tavLst>
                                        <p:tav tm="0">
                                          <p:val>
                                            <p:strVal val="#ppt_x"/>
                                          </p:val>
                                        </p:tav>
                                        <p:tav tm="100000">
                                          <p:val>
                                            <p:strVal val="#ppt_x"/>
                                          </p:val>
                                        </p:tav>
                                      </p:tavLst>
                                    </p:anim>
                                    <p:anim calcmode="lin" valueType="num">
                                      <p:cBhvr additive="base">
                                        <p:cTn id="24"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424333" cy="2877711"/>
          </a:xfrm>
          <a:prstGeom prst="rect">
            <a:avLst/>
          </a:prstGeom>
          <a:noFill/>
        </p:spPr>
        <p:txBody>
          <a:bodyPr wrap="square" rtlCol="0">
            <a:spAutoFit/>
          </a:bodyPr>
          <a:lstStyle/>
          <a:p>
            <a:pPr>
              <a:spcAft>
                <a:spcPts val="1200"/>
              </a:spcAft>
            </a:pPr>
            <a:r>
              <a:rPr lang="en-US" sz="2300" dirty="0">
                <a:solidFill>
                  <a:srgbClr val="008000"/>
                </a:solidFill>
                <a:latin typeface="Helvetica Neue Light"/>
                <a:cs typeface="Helvetica Neue Light"/>
              </a:rPr>
              <a:t>“Let the youthful soul look back on life with the question: what have you truly loved up to now, what has elevated your soul, what has mastered it and at the same time delighted it?</a:t>
            </a:r>
          </a:p>
          <a:p>
            <a:pPr>
              <a:spcAft>
                <a:spcPts val="1200"/>
              </a:spcAft>
            </a:pPr>
            <a:r>
              <a:rPr lang="en-US" sz="2300" dirty="0">
                <a:solidFill>
                  <a:srgbClr val="008000"/>
                </a:solidFill>
                <a:latin typeface="Helvetica Neue Light"/>
                <a:cs typeface="Helvetica Neue Light"/>
              </a:rPr>
              <a:t> </a:t>
            </a:r>
          </a:p>
          <a:p>
            <a:pPr>
              <a:spcAft>
                <a:spcPts val="1200"/>
              </a:spcAft>
            </a:pPr>
            <a:r>
              <a:rPr lang="en-US" sz="2300" dirty="0">
                <a:solidFill>
                  <a:srgbClr val="008000"/>
                </a:solidFill>
                <a:latin typeface="Helvetica Neue Light"/>
                <a:cs typeface="Helvetica Neue Light"/>
              </a:rPr>
              <a:t>Place these venerated objects before you in a row, and perhaps they will yield for you, through their nature and their sequence, a law, the fundamental law of your true self…</a:t>
            </a:r>
          </a:p>
        </p:txBody>
      </p:sp>
      <p:sp>
        <p:nvSpPr>
          <p:cNvPr id="3" name="Rectangle 2"/>
          <p:cNvSpPr/>
          <p:nvPr/>
        </p:nvSpPr>
        <p:spPr>
          <a:xfrm>
            <a:off x="228600" y="3810000"/>
            <a:ext cx="8424333" cy="1154162"/>
          </a:xfrm>
          <a:prstGeom prst="rect">
            <a:avLst/>
          </a:prstGeom>
        </p:spPr>
        <p:txBody>
          <a:bodyPr wrap="square">
            <a:spAutoFit/>
          </a:bodyPr>
          <a:lstStyle/>
          <a:p>
            <a:pPr>
              <a:spcAft>
                <a:spcPts val="1800"/>
              </a:spcAft>
            </a:pPr>
            <a:r>
              <a:rPr lang="en-US" sz="2300" dirty="0">
                <a:solidFill>
                  <a:srgbClr val="008000"/>
                </a:solidFill>
                <a:latin typeface="Helvetica Neue Light"/>
                <a:cs typeface="Helvetica Neue Light"/>
              </a:rPr>
              <a:t>For your true nature lies, not hidden deep within you, but immeasurably high above you, or at least above that which you normally take to be yourself.”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85800" y="381000"/>
            <a:ext cx="7772400" cy="1143000"/>
          </a:xfrm>
        </p:spPr>
        <p:txBody>
          <a:bodyPr rIns="132080"/>
          <a:lstStyle/>
          <a:p>
            <a:pPr indent="0" eaLnBrk="1" hangingPunct="1"/>
            <a:r>
              <a:rPr lang="en-US" sz="4000" dirty="0">
                <a:latin typeface="Lucida Grande" pitchFamily="-105" charset="0"/>
                <a:ea typeface="Lucida Grande" pitchFamily="-105" charset="0"/>
                <a:cs typeface="Lucida Grande" pitchFamily="-105" charset="0"/>
                <a:sym typeface="Lucida Grande" pitchFamily="-105" charset="0"/>
              </a:rPr>
              <a:t>The Self as a Work of Art</a:t>
            </a:r>
            <a:endParaRPr lang="en-US" sz="4000" dirty="0">
              <a:latin typeface="Lucida Grande" pitchFamily="-105" charset="0"/>
              <a:ea typeface="ヒラギノ角ゴ ProN W3" pitchFamily="-105" charset="-128"/>
              <a:cs typeface="ヒラギノ角ゴ ProN W3" pitchFamily="-105" charset="-128"/>
              <a:sym typeface="Lucida Grande" pitchFamily="-105" charset="0"/>
            </a:endParaRPr>
          </a:p>
        </p:txBody>
      </p:sp>
      <p:sp>
        <p:nvSpPr>
          <p:cNvPr id="37891" name="Rectangle 2"/>
          <p:cNvSpPr>
            <a:spLocks noGrp="1" noChangeArrowheads="1"/>
          </p:cNvSpPr>
          <p:nvPr>
            <p:ph idx="1"/>
          </p:nvPr>
        </p:nvSpPr>
        <p:spPr>
          <a:xfrm>
            <a:off x="152400" y="1447800"/>
            <a:ext cx="6629400" cy="2057400"/>
          </a:xfrm>
        </p:spPr>
        <p:txBody>
          <a:bodyPr rIns="132080"/>
          <a:lstStyle/>
          <a:p>
            <a:pPr marL="0" indent="0" eaLnBrk="1" hangingPunct="1">
              <a:buNone/>
            </a:pPr>
            <a:r>
              <a:rPr lang="en-US" sz="2500" dirty="0">
                <a:latin typeface="Arial"/>
                <a:ea typeface="Helvetica Neue Light" pitchFamily="-105" charset="0"/>
                <a:cs typeface="Arial"/>
                <a:sym typeface="Helvetica Neue Light" pitchFamily="-105" charset="0"/>
              </a:rPr>
              <a:t>‘Customizing’ your self means treating your ‘self’ as an art project -something you build</a:t>
            </a:r>
          </a:p>
          <a:p>
            <a:pPr marL="349250" lvl="2" indent="0">
              <a:buClr>
                <a:srgbClr val="463634"/>
              </a:buClr>
              <a:buFont typeface="Courier New"/>
              <a:buChar char="o"/>
            </a:pPr>
            <a:r>
              <a:rPr lang="en-US" sz="2300" dirty="0">
                <a:latin typeface="Helvetica Neue Light" pitchFamily="-105" charset="0"/>
                <a:ea typeface="Helvetica Neue Light" pitchFamily="-105" charset="0"/>
                <a:cs typeface="Helvetica Neue Light" pitchFamily="-105" charset="0"/>
                <a:sym typeface="Helvetica Neue Light" pitchFamily="-105" charset="0"/>
              </a:rPr>
              <a:t> To do so, you must accept that the ‘real you’ </a:t>
            </a:r>
            <a:r>
              <a:rPr lang="en-US" sz="2300" i="1" dirty="0">
                <a:latin typeface="Helvetica Neue Light" pitchFamily="-105" charset="0"/>
                <a:ea typeface="Helvetica Neue Light" pitchFamily="-105" charset="0"/>
                <a:cs typeface="Helvetica Neue Light" pitchFamily="-105" charset="0"/>
                <a:sym typeface="Helvetica Neue Light" pitchFamily="-105" charset="0"/>
              </a:rPr>
              <a:t>does not yet exist</a:t>
            </a:r>
            <a:r>
              <a:rPr lang="en-US" sz="2300" dirty="0">
                <a:latin typeface="Helvetica Neue Light" pitchFamily="-105" charset="0"/>
                <a:ea typeface="Helvetica Neue Light" pitchFamily="-105" charset="0"/>
                <a:cs typeface="Helvetica Neue Light" pitchFamily="-105" charset="0"/>
                <a:sym typeface="Helvetica Neue Light" pitchFamily="-105" charset="0"/>
              </a:rPr>
              <a:t> </a:t>
            </a:r>
            <a:endParaRPr lang="en-US" sz="2300"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sp>
        <p:nvSpPr>
          <p:cNvPr id="15363" name="Rectangle 3"/>
          <p:cNvSpPr>
            <a:spLocks/>
          </p:cNvSpPr>
          <p:nvPr/>
        </p:nvSpPr>
        <p:spPr bwMode="auto">
          <a:xfrm>
            <a:off x="2627784" y="3962400"/>
            <a:ext cx="6440016" cy="2336800"/>
          </a:xfrm>
          <a:prstGeom prst="rect">
            <a:avLst/>
          </a:prstGeom>
          <a:noFill/>
          <a:ln w="9525">
            <a:noFill/>
            <a:miter lim="800000"/>
            <a:headEnd/>
            <a:tailEnd/>
          </a:ln>
        </p:spPr>
        <p:txBody>
          <a:bodyPr lIns="0" tIns="0" rIns="40639" bIns="0">
            <a:prstTxWarp prst="textNoShape">
              <a:avLst/>
            </a:prstTxWarp>
          </a:bodyPr>
          <a:lstStyle/>
          <a:p>
            <a:pPr marL="39688">
              <a:lnSpc>
                <a:spcPct val="90000"/>
              </a:lnSpc>
              <a:spcBef>
                <a:spcPts val="675"/>
              </a:spcBef>
              <a:spcAft>
                <a:spcPts val="600"/>
              </a:spcAft>
              <a:buClr>
                <a:srgbClr val="463634"/>
              </a:buClr>
              <a:buSzPct val="100000"/>
            </a:pPr>
            <a:r>
              <a:rPr lang="en-US" sz="2500" dirty="0">
                <a:solidFill>
                  <a:schemeClr val="tx1"/>
                </a:solidFill>
                <a:latin typeface="Arial"/>
                <a:ea typeface="Helvetica Neue Light" pitchFamily="-105" charset="0"/>
                <a:cs typeface="Arial"/>
                <a:sym typeface="Helvetica Neue Light" pitchFamily="-105" charset="0"/>
              </a:rPr>
              <a:t>An </a:t>
            </a:r>
            <a:r>
              <a:rPr lang="en-US" sz="2500" u="sng" dirty="0">
                <a:solidFill>
                  <a:schemeClr val="tx1"/>
                </a:solidFill>
                <a:latin typeface="Arial"/>
                <a:ea typeface="Helvetica Neue Light" pitchFamily="-105" charset="0"/>
                <a:cs typeface="Arial"/>
                <a:sym typeface="Helvetica Neue Light" pitchFamily="-105" charset="0"/>
              </a:rPr>
              <a:t>authentic</a:t>
            </a:r>
            <a:r>
              <a:rPr lang="en-US" sz="2500" dirty="0">
                <a:solidFill>
                  <a:schemeClr val="tx1"/>
                </a:solidFill>
                <a:latin typeface="Arial"/>
                <a:ea typeface="Helvetica Neue Light" pitchFamily="-105" charset="0"/>
                <a:cs typeface="Arial"/>
                <a:sym typeface="Helvetica Neue Light" pitchFamily="-105" charset="0"/>
              </a:rPr>
              <a:t> self is something you </a:t>
            </a:r>
            <a:r>
              <a:rPr lang="en-US" sz="2500" i="1" dirty="0">
                <a:solidFill>
                  <a:schemeClr val="tx1"/>
                </a:solidFill>
                <a:latin typeface="Arial"/>
                <a:ea typeface="Helvetica Neue Light" pitchFamily="-105" charset="0"/>
                <a:cs typeface="Arial"/>
                <a:sym typeface="Helvetica Neue Light" pitchFamily="-105" charset="0"/>
              </a:rPr>
              <a:t>could</a:t>
            </a:r>
            <a:r>
              <a:rPr lang="en-US" sz="2500" dirty="0">
                <a:solidFill>
                  <a:schemeClr val="tx1"/>
                </a:solidFill>
                <a:latin typeface="Arial"/>
                <a:ea typeface="Helvetica Neue Light" pitchFamily="-105" charset="0"/>
                <a:cs typeface="Arial"/>
                <a:sym typeface="Helvetica Neue Light" pitchFamily="-105" charset="0"/>
              </a:rPr>
              <a:t> create out of the raw material of the current ‘you’ </a:t>
            </a:r>
            <a:endParaRPr lang="en-US"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endParaRPr>
          </a:p>
          <a:p>
            <a:pPr marL="496888" lvl="1">
              <a:lnSpc>
                <a:spcPct val="90000"/>
              </a:lnSpc>
              <a:spcBef>
                <a:spcPts val="575"/>
              </a:spcBef>
              <a:spcAft>
                <a:spcPts val="600"/>
              </a:spcAft>
              <a:buClr>
                <a:srgbClr val="463634"/>
              </a:buClr>
              <a:buSzPct val="100000"/>
              <a:buFont typeface="Courier New"/>
              <a:buChar char="o"/>
            </a:pP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It is not something ‘hidden deep within’ that you </a:t>
            </a:r>
            <a:r>
              <a:rPr lang="en-US" sz="2300" i="1"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discover</a:t>
            </a:r>
          </a:p>
          <a:p>
            <a:pPr marL="496888" lvl="1">
              <a:lnSpc>
                <a:spcPct val="90000"/>
              </a:lnSpc>
              <a:spcBef>
                <a:spcPts val="575"/>
              </a:spcBef>
              <a:spcAft>
                <a:spcPts val="600"/>
              </a:spcAft>
              <a:buClr>
                <a:srgbClr val="463634"/>
              </a:buClr>
              <a:buSzPct val="100000"/>
              <a:buFont typeface="Courier New"/>
              <a:buChar char="o"/>
            </a:pP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it is ‘</a:t>
            </a:r>
            <a:r>
              <a:rPr lang="en-US" sz="2300" u="sng"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immeasurably high above</a:t>
            </a: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what you presently think you are</a:t>
            </a:r>
          </a:p>
        </p:txBody>
      </p:sp>
      <p:pic>
        <p:nvPicPr>
          <p:cNvPr id="5" name="Picture 4" descr="jigsaw self.jpg"/>
          <p:cNvPicPr>
            <a:picLocks noChangeAspect="1"/>
          </p:cNvPicPr>
          <p:nvPr/>
        </p:nvPicPr>
        <p:blipFill>
          <a:blip r:embed="rId2"/>
          <a:stretch>
            <a:fillRect/>
          </a:stretch>
        </p:blipFill>
        <p:spPr>
          <a:xfrm>
            <a:off x="6772275" y="1524000"/>
            <a:ext cx="2071688"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descr="escher globe.jpg">
            <a:extLst>
              <a:ext uri="{FF2B5EF4-FFF2-40B4-BE49-F238E27FC236}">
                <a16:creationId xmlns:a16="http://schemas.microsoft.com/office/drawing/2014/main" id="{C038886A-0D50-EF50-7167-514B07EC2453}"/>
              </a:ext>
            </a:extLst>
          </p:cNvPr>
          <p:cNvPicPr>
            <a:picLocks noChangeAspect="1"/>
          </p:cNvPicPr>
          <p:nvPr/>
        </p:nvPicPr>
        <p:blipFill>
          <a:blip r:embed="rId3"/>
          <a:stretch>
            <a:fillRect/>
          </a:stretch>
        </p:blipFill>
        <p:spPr>
          <a:xfrm>
            <a:off x="154502" y="3505200"/>
            <a:ext cx="2313843" cy="3100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363"/>
                                        </p:tgtEl>
                                        <p:attrNameLst>
                                          <p:attrName>style.visibility</p:attrName>
                                        </p:attrNameLst>
                                      </p:cBhvr>
                                      <p:to>
                                        <p:strVal val="visible"/>
                                      </p:to>
                                    </p:set>
                                    <p:anim calcmode="lin" valueType="num">
                                      <p:cBhvr additive="base">
                                        <p:cTn id="15" dur="500" fill="hold"/>
                                        <p:tgtEl>
                                          <p:spTgt spid="15363"/>
                                        </p:tgtEl>
                                        <p:attrNameLst>
                                          <p:attrName>ppt_x</p:attrName>
                                        </p:attrNameLst>
                                      </p:cBhvr>
                                      <p:tavLst>
                                        <p:tav tm="0">
                                          <p:val>
                                            <p:strVal val="#ppt_x"/>
                                          </p:val>
                                        </p:tav>
                                        <p:tav tm="100000">
                                          <p:val>
                                            <p:strVal val="#ppt_x"/>
                                          </p:val>
                                        </p:tav>
                                      </p:tavLst>
                                    </p:anim>
                                    <p:anim calcmode="lin" valueType="num">
                                      <p:cBhvr additive="base">
                                        <p:cTn id="16" dur="500" fill="hold"/>
                                        <p:tgtEl>
                                          <p:spTgt spid="1536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900" decel="100000" fill="hold"/>
                                        <p:tgtEl>
                                          <p:spTgt spid="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0"/>
            <a:ext cx="8686800" cy="2015936"/>
          </a:xfrm>
          <a:prstGeom prst="rect">
            <a:avLst/>
          </a:prstGeom>
          <a:noFill/>
        </p:spPr>
        <p:txBody>
          <a:bodyPr wrap="square" rtlCol="0">
            <a:spAutoFit/>
          </a:bodyPr>
          <a:lstStyle/>
          <a:p>
            <a:pPr>
              <a:spcAft>
                <a:spcPts val="1200"/>
              </a:spcAft>
            </a:pPr>
            <a:r>
              <a:rPr lang="en-US" sz="2300" dirty="0">
                <a:solidFill>
                  <a:srgbClr val="008000"/>
                </a:solidFill>
                <a:latin typeface="Helvetica Neue Light"/>
                <a:cs typeface="Helvetica Neue Light"/>
              </a:rPr>
              <a:t>To "give style" to one's character - that is a grand and a rare art!</a:t>
            </a:r>
          </a:p>
          <a:p>
            <a:pPr>
              <a:spcAft>
                <a:spcPts val="1200"/>
              </a:spcAft>
            </a:pPr>
            <a:r>
              <a:rPr lang="en-US" sz="2300" dirty="0">
                <a:solidFill>
                  <a:srgbClr val="008000"/>
                </a:solidFill>
                <a:latin typeface="Helvetica Neue Light"/>
                <a:cs typeface="Helvetica Neue Light"/>
              </a:rPr>
              <a:t>He who surveys all that his nature presents in its strength and in its weakness, and then fashions it into an ingenious plan, until everything appears artistic and rational, and even the weaknesses enchant the eye - he exercises that admirable art.</a:t>
            </a:r>
          </a:p>
        </p:txBody>
      </p:sp>
      <p:sp>
        <p:nvSpPr>
          <p:cNvPr id="3" name="Rectangle 2"/>
          <p:cNvSpPr/>
          <p:nvPr/>
        </p:nvSpPr>
        <p:spPr>
          <a:xfrm>
            <a:off x="228600" y="3429000"/>
            <a:ext cx="8686800" cy="2015936"/>
          </a:xfrm>
          <a:prstGeom prst="rect">
            <a:avLst/>
          </a:prstGeom>
        </p:spPr>
        <p:txBody>
          <a:bodyPr wrap="square">
            <a:spAutoFit/>
          </a:bodyPr>
          <a:lstStyle/>
          <a:p>
            <a:pPr>
              <a:spcAft>
                <a:spcPts val="1200"/>
              </a:spcAft>
            </a:pPr>
            <a:r>
              <a:rPr lang="en-US" sz="2300" dirty="0">
                <a:solidFill>
                  <a:srgbClr val="008000"/>
                </a:solidFill>
                <a:latin typeface="Helvetica Neue Light"/>
                <a:cs typeface="Helvetica Neue Light"/>
              </a:rPr>
              <a:t>Here there has been a great amount of second nature added, there a portion of first nature has been taken away –in both cases with long exercise and daily labour at the task.</a:t>
            </a:r>
          </a:p>
          <a:p>
            <a:pPr>
              <a:spcAft>
                <a:spcPts val="1200"/>
              </a:spcAft>
            </a:pPr>
            <a:r>
              <a:rPr lang="en-US" sz="2300" dirty="0">
                <a:solidFill>
                  <a:srgbClr val="008000"/>
                </a:solidFill>
                <a:latin typeface="Helvetica Neue Light"/>
                <a:cs typeface="Helvetica Neue Light"/>
              </a:rPr>
              <a:t>Here the ugly, which does not permit of being taken away, has been concealed, there it has been re-interpreted into the sublime…</a:t>
            </a:r>
          </a:p>
        </p:txBody>
      </p:sp>
      <p:sp>
        <p:nvSpPr>
          <p:cNvPr id="6" name="Title 5"/>
          <p:cNvSpPr>
            <a:spLocks noGrp="1"/>
          </p:cNvSpPr>
          <p:nvPr>
            <p:ph type="title"/>
          </p:nvPr>
        </p:nvSpPr>
        <p:spPr/>
        <p:txBody>
          <a:bodyPr/>
          <a:lstStyle/>
          <a:p>
            <a:r>
              <a:rPr lang="en-US" sz="4000" dirty="0">
                <a:latin typeface="Lucida Grande"/>
                <a:cs typeface="Lucida Grande"/>
              </a:rPr>
              <a:t>The Self as a Work of 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066" y="279400"/>
            <a:ext cx="8322733" cy="2539157"/>
          </a:xfrm>
          <a:prstGeom prst="rect">
            <a:avLst/>
          </a:prstGeom>
          <a:noFill/>
        </p:spPr>
        <p:txBody>
          <a:bodyPr wrap="square" rtlCol="0">
            <a:spAutoFit/>
          </a:bodyPr>
          <a:lstStyle/>
          <a:p>
            <a:pPr>
              <a:spcAft>
                <a:spcPts val="600"/>
              </a:spcAft>
            </a:pPr>
            <a:r>
              <a:rPr lang="en-US" sz="2500" dirty="0"/>
              <a:t>FIRST NATURE</a:t>
            </a:r>
          </a:p>
          <a:p>
            <a:pPr lvl="1">
              <a:spcAft>
                <a:spcPts val="600"/>
              </a:spcAft>
              <a:buFont typeface="Arial"/>
              <a:buChar char="•"/>
            </a:pPr>
            <a:r>
              <a:rPr lang="en-US" sz="2200" dirty="0">
                <a:latin typeface="Helvetica Neue Light"/>
                <a:cs typeface="Helvetica Neue Light"/>
              </a:rPr>
              <a:t> inherited beliefs, desires, values, habits</a:t>
            </a:r>
          </a:p>
          <a:p>
            <a:pPr lvl="1">
              <a:spcAft>
                <a:spcPts val="600"/>
              </a:spcAft>
              <a:buFont typeface="Arial"/>
              <a:buChar char="•"/>
            </a:pPr>
            <a:r>
              <a:rPr lang="en-US" sz="2200" dirty="0">
                <a:latin typeface="Helvetica Neue Light"/>
                <a:cs typeface="Helvetica Neue Light"/>
              </a:rPr>
              <a:t> largely from surrounding culture, a bit from individual biology</a:t>
            </a:r>
          </a:p>
          <a:p>
            <a:pPr>
              <a:spcAft>
                <a:spcPts val="600"/>
              </a:spcAft>
            </a:pPr>
            <a:endParaRPr lang="en-US" dirty="0"/>
          </a:p>
          <a:p>
            <a:pPr>
              <a:spcAft>
                <a:spcPts val="600"/>
              </a:spcAft>
            </a:pPr>
            <a:r>
              <a:rPr lang="en-US" sz="2500" dirty="0"/>
              <a:t>SECOND NATURE</a:t>
            </a:r>
          </a:p>
          <a:p>
            <a:pPr lvl="1">
              <a:spcAft>
                <a:spcPts val="600"/>
              </a:spcAft>
              <a:buFont typeface="Arial"/>
              <a:buChar char="•"/>
            </a:pPr>
            <a:r>
              <a:rPr lang="en-US" sz="2200" dirty="0">
                <a:latin typeface="Helvetica Neue Light"/>
                <a:cs typeface="Helvetica Neue Light"/>
              </a:rPr>
              <a:t> the self you deliberately fashion out of first nature</a:t>
            </a:r>
          </a:p>
        </p:txBody>
      </p:sp>
      <p:sp>
        <p:nvSpPr>
          <p:cNvPr id="3" name="TextBox 2"/>
          <p:cNvSpPr txBox="1"/>
          <p:nvPr/>
        </p:nvSpPr>
        <p:spPr>
          <a:xfrm>
            <a:off x="304801" y="3429000"/>
            <a:ext cx="6858000" cy="1677382"/>
          </a:xfrm>
          <a:prstGeom prst="rect">
            <a:avLst/>
          </a:prstGeom>
          <a:noFill/>
        </p:spPr>
        <p:txBody>
          <a:bodyPr wrap="square" rtlCol="0">
            <a:spAutoFit/>
          </a:bodyPr>
          <a:lstStyle/>
          <a:p>
            <a:pPr>
              <a:spcAft>
                <a:spcPts val="600"/>
              </a:spcAft>
            </a:pPr>
            <a:r>
              <a:rPr lang="en-US" sz="2500" dirty="0"/>
              <a:t>“GIVING STYLE TO ONE’S CHARACTER”</a:t>
            </a:r>
          </a:p>
          <a:p>
            <a:pPr lvl="1">
              <a:spcAft>
                <a:spcPts val="600"/>
              </a:spcAft>
              <a:buFont typeface="Arial"/>
              <a:buChar char="•"/>
            </a:pPr>
            <a:r>
              <a:rPr lang="en-US" dirty="0"/>
              <a:t> </a:t>
            </a:r>
            <a:r>
              <a:rPr lang="en-US" sz="2200" dirty="0">
                <a:latin typeface="Helvetica Neue Light"/>
                <a:cs typeface="Helvetica Neue Light"/>
              </a:rPr>
              <a:t>building a self around one’s fundamental passion</a:t>
            </a:r>
          </a:p>
          <a:p>
            <a:pPr lvl="1">
              <a:spcAft>
                <a:spcPts val="600"/>
              </a:spcAft>
              <a:buFont typeface="Arial"/>
              <a:buChar char="•"/>
            </a:pPr>
            <a:r>
              <a:rPr lang="en-US" sz="2200" dirty="0">
                <a:latin typeface="Helvetica Neue Light"/>
                <a:cs typeface="Helvetica Neue Light"/>
              </a:rPr>
              <a:t> editing “first nature” so that it supports the full development and expression of that passion </a:t>
            </a:r>
          </a:p>
        </p:txBody>
      </p:sp>
      <p:pic>
        <p:nvPicPr>
          <p:cNvPr id="5" name="Picture 4" descr="emale Singer silhouette 150x150 Home"/>
          <p:cNvPicPr/>
          <p:nvPr/>
        </p:nvPicPr>
        <p:blipFill>
          <a:blip r:embed="rId2"/>
          <a:srcRect/>
          <a:stretch>
            <a:fillRect/>
          </a:stretch>
        </p:blipFill>
        <p:spPr bwMode="auto">
          <a:xfrm>
            <a:off x="7037328" y="3200400"/>
            <a:ext cx="2106672" cy="20475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nodeType="afterEffect">
                                  <p:stCondLst>
                                    <p:cond delay="3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2819400"/>
            <a:ext cx="4953000" cy="1508105"/>
          </a:xfrm>
          <a:prstGeom prst="rect">
            <a:avLst/>
          </a:prstGeom>
          <a:noFill/>
        </p:spPr>
        <p:txBody>
          <a:bodyPr wrap="square" rtlCol="0">
            <a:spAutoFit/>
          </a:bodyPr>
          <a:lstStyle/>
          <a:p>
            <a:r>
              <a:rPr lang="en-US" sz="2300" dirty="0">
                <a:latin typeface="Helvetica Neue Light"/>
                <a:cs typeface="Helvetica Neue Light"/>
              </a:rPr>
              <a:t>Nietzsche is encouraging us to treat ourselves as artistic projects, where we are author, character, and reader all at once</a:t>
            </a:r>
          </a:p>
        </p:txBody>
      </p:sp>
      <p:pic>
        <p:nvPicPr>
          <p:cNvPr id="3" name="Picture 2" descr="escher hands.jpg"/>
          <p:cNvPicPr>
            <a:picLocks noChangeAspect="1"/>
          </p:cNvPicPr>
          <p:nvPr/>
        </p:nvPicPr>
        <p:blipFill>
          <a:blip r:embed="rId2"/>
          <a:stretch>
            <a:fillRect/>
          </a:stretch>
        </p:blipFill>
        <p:spPr>
          <a:xfrm>
            <a:off x="457200" y="2743200"/>
            <a:ext cx="3327400" cy="2795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457200" y="1524000"/>
            <a:ext cx="8153400" cy="861774"/>
          </a:xfrm>
          <a:prstGeom prst="rect">
            <a:avLst/>
          </a:prstGeom>
        </p:spPr>
        <p:txBody>
          <a:bodyPr wrap="square">
            <a:spAutoFit/>
          </a:bodyPr>
          <a:lstStyle/>
          <a:p>
            <a:r>
              <a:rPr lang="en-US" sz="2500" i="1" dirty="0">
                <a:latin typeface="Arial"/>
                <a:cs typeface="Arial"/>
              </a:rPr>
              <a:t>This</a:t>
            </a:r>
            <a:r>
              <a:rPr lang="en-US" sz="2500" dirty="0">
                <a:latin typeface="Arial"/>
                <a:cs typeface="Arial"/>
              </a:rPr>
              <a:t>, for Nietzsche, is properly called </a:t>
            </a:r>
            <a:r>
              <a:rPr lang="en-US" sz="2500" i="1" dirty="0">
                <a:latin typeface="Arial"/>
                <a:cs typeface="Arial"/>
              </a:rPr>
              <a:t>authenticity</a:t>
            </a:r>
            <a:r>
              <a:rPr lang="en-US" sz="2500" dirty="0">
                <a:latin typeface="Arial"/>
                <a:cs typeface="Arial"/>
              </a:rPr>
              <a:t>, not “being true” to the self you inherited!</a:t>
            </a:r>
          </a:p>
        </p:txBody>
      </p:sp>
      <p:sp>
        <p:nvSpPr>
          <p:cNvPr id="10" name="Title 9"/>
          <p:cNvSpPr>
            <a:spLocks noGrp="1"/>
          </p:cNvSpPr>
          <p:nvPr>
            <p:ph type="title"/>
          </p:nvPr>
        </p:nvSpPr>
        <p:spPr/>
        <p:txBody>
          <a:bodyPr/>
          <a:lstStyle/>
          <a:p>
            <a:r>
              <a:rPr lang="en-US" sz="4600" dirty="0"/>
              <a:t>Art and Authenticity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7" presetClass="entr" presetSubtype="0" fill="hold" nodeType="withEffect">
                                  <p:stCondLst>
                                    <p:cond delay="100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900" decel="100000" fill="hold"/>
                                        <p:tgtEl>
                                          <p:spTgt spid="3"/>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457200" y="457200"/>
            <a:ext cx="7772400" cy="1143000"/>
          </a:xfrm>
        </p:spPr>
        <p:txBody>
          <a:bodyPr rIns="132080"/>
          <a:lstStyle/>
          <a:p>
            <a:pPr indent="0" eaLnBrk="1" hangingPunct="1"/>
            <a:r>
              <a:rPr lang="en-US" sz="3700" dirty="0">
                <a:latin typeface="Lucida Grande" pitchFamily="-105" charset="0"/>
                <a:ea typeface="Lucida Grande" pitchFamily="-105" charset="0"/>
                <a:cs typeface="Lucida Grande" pitchFamily="-105" charset="0"/>
                <a:sym typeface="Lucida Grande" pitchFamily="-105" charset="0"/>
              </a:rPr>
              <a:t>An Artistic View of Life</a:t>
            </a:r>
            <a:endParaRPr lang="en-US" sz="3700" dirty="0">
              <a:latin typeface="Lucida Grande" pitchFamily="-105" charset="0"/>
              <a:ea typeface="ヒラギノ角ゴ ProN W3" pitchFamily="-105" charset="-128"/>
              <a:cs typeface="ヒラギノ角ゴ ProN W3" pitchFamily="-105" charset="-128"/>
              <a:sym typeface="Lucida Grande" pitchFamily="-105" charset="0"/>
            </a:endParaRPr>
          </a:p>
        </p:txBody>
      </p:sp>
      <p:sp>
        <p:nvSpPr>
          <p:cNvPr id="38915" name="Rectangle 2"/>
          <p:cNvSpPr>
            <a:spLocks noGrp="1" noChangeArrowheads="1"/>
          </p:cNvSpPr>
          <p:nvPr>
            <p:ph idx="1"/>
          </p:nvPr>
        </p:nvSpPr>
        <p:spPr>
          <a:xfrm>
            <a:off x="304800" y="1600200"/>
            <a:ext cx="8686800" cy="914400"/>
          </a:xfrm>
        </p:spPr>
        <p:txBody>
          <a:bodyPr rIns="132080">
            <a:normAutofit/>
          </a:bodyPr>
          <a:lstStyle/>
          <a:p>
            <a:pPr marL="0" indent="0" eaLnBrk="1" hangingPunct="1">
              <a:lnSpc>
                <a:spcPct val="90000"/>
              </a:lnSpc>
              <a:buNone/>
            </a:pPr>
            <a:r>
              <a:rPr lang="en-US" dirty="0">
                <a:latin typeface="Lucida Grande"/>
                <a:ea typeface="Helvetica Neue Light" pitchFamily="-105" charset="0"/>
                <a:cs typeface="Lucida Grande"/>
                <a:sym typeface="Helvetica Neue Light" pitchFamily="-105" charset="0"/>
              </a:rPr>
              <a:t>When we judge that a work of art is great, we don’t mean that it gave us nothing but pleasure:</a:t>
            </a:r>
            <a:endParaRPr lang="en-US" dirty="0">
              <a:latin typeface="Lucida Grande"/>
              <a:ea typeface="ヒラギノ角ゴ ProN W3" pitchFamily="-105" charset="-128"/>
              <a:cs typeface="Lucida Grande"/>
              <a:sym typeface="Helvetica Neue Light" pitchFamily="-105" charset="0"/>
            </a:endParaRPr>
          </a:p>
        </p:txBody>
      </p:sp>
      <p:pic>
        <p:nvPicPr>
          <p:cNvPr id="16387" name="Picture 3"/>
          <p:cNvPicPr>
            <a:picLocks noChangeArrowheads="1"/>
          </p:cNvPicPr>
          <p:nvPr/>
        </p:nvPicPr>
        <p:blipFill>
          <a:blip r:embed="rId2"/>
          <a:srcRect/>
          <a:stretch>
            <a:fillRect/>
          </a:stretch>
        </p:blipFill>
        <p:spPr bwMode="auto">
          <a:xfrm>
            <a:off x="228600" y="2362200"/>
            <a:ext cx="2495550" cy="2667000"/>
          </a:xfrm>
          <a:prstGeom prst="ellipse">
            <a:avLst/>
          </a:prstGeom>
          <a:noFill/>
          <a:ln w="9525" cap="flat">
            <a:noFill/>
            <a:miter lim="800000"/>
            <a:headEnd/>
            <a:tailEnd/>
          </a:ln>
          <a:effectLst>
            <a:outerShdw blurRad="63500" dist="38099" dir="2700000" algn="ctr" rotWithShape="0">
              <a:schemeClr val="bg2">
                <a:alpha val="74997"/>
              </a:schemeClr>
            </a:outerShdw>
          </a:effectLst>
        </p:spPr>
      </p:pic>
      <p:sp>
        <p:nvSpPr>
          <p:cNvPr id="16388" name="Rectangle 4"/>
          <p:cNvSpPr>
            <a:spLocks/>
          </p:cNvSpPr>
          <p:nvPr/>
        </p:nvSpPr>
        <p:spPr bwMode="auto">
          <a:xfrm>
            <a:off x="2971800" y="3048000"/>
            <a:ext cx="6019800" cy="838200"/>
          </a:xfrm>
          <a:prstGeom prst="rect">
            <a:avLst/>
          </a:prstGeom>
          <a:noFill/>
          <a:ln w="9525">
            <a:noFill/>
            <a:miter lim="800000"/>
            <a:headEnd/>
            <a:tailEnd/>
          </a:ln>
        </p:spPr>
        <p:txBody>
          <a:bodyPr lIns="0" tIns="0" rIns="40639" bIns="0">
            <a:prstTxWarp prst="textNoShape">
              <a:avLst/>
            </a:prstTxWarp>
          </a:bodyPr>
          <a:lstStyle/>
          <a:p>
            <a:pPr marL="39688">
              <a:lnSpc>
                <a:spcPct val="90000"/>
              </a:lnSpc>
              <a:spcBef>
                <a:spcPts val="575"/>
              </a:spcBef>
              <a:buClr>
                <a:srgbClr val="463634"/>
              </a:buClr>
              <a:buSzPct val="100000"/>
              <a:buFont typeface="Helvetica Neue Light" pitchFamily="-105" charset="0"/>
              <a:buChar char="•"/>
            </a:pPr>
            <a:r>
              <a:rPr lang="en-US"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Great art is often upsetting, confusing, violent, tragic, etc.</a:t>
            </a:r>
          </a:p>
        </p:txBody>
      </p:sp>
      <p:sp>
        <p:nvSpPr>
          <p:cNvPr id="16389" name="Rectangle 5"/>
          <p:cNvSpPr>
            <a:spLocks/>
          </p:cNvSpPr>
          <p:nvPr/>
        </p:nvSpPr>
        <p:spPr bwMode="auto">
          <a:xfrm>
            <a:off x="228600" y="5105400"/>
            <a:ext cx="8763000" cy="1220486"/>
          </a:xfrm>
          <a:prstGeom prst="rect">
            <a:avLst/>
          </a:prstGeom>
          <a:noFill/>
          <a:ln w="9525">
            <a:noFill/>
            <a:miter lim="800000"/>
            <a:headEnd/>
            <a:tailEnd/>
          </a:ln>
        </p:spPr>
        <p:txBody>
          <a:bodyPr lIns="0" tIns="0" rIns="40639" bIns="0">
            <a:prstTxWarp prst="textNoShape">
              <a:avLst/>
            </a:prstTxWarp>
          </a:bodyPr>
          <a:lstStyle/>
          <a:p>
            <a:pPr marL="39688">
              <a:lnSpc>
                <a:spcPct val="90000"/>
              </a:lnSpc>
              <a:spcBef>
                <a:spcPts val="575"/>
              </a:spcBef>
              <a:spcAft>
                <a:spcPts val="600"/>
              </a:spcAft>
              <a:buClr>
                <a:srgbClr val="463634"/>
              </a:buClr>
              <a:buSzPct val="100000"/>
            </a:pPr>
            <a:r>
              <a:rPr lang="en-US" sz="2300" dirty="0">
                <a:solidFill>
                  <a:schemeClr val="tx1"/>
                </a:solidFill>
                <a:latin typeface="Helvetica Neue Light"/>
                <a:ea typeface="Helvetica Neue Light" pitchFamily="-105" charset="0"/>
                <a:cs typeface="Helvetica Neue Light"/>
                <a:sym typeface="Helvetica Neue Light" pitchFamily="-105" charset="0"/>
              </a:rPr>
              <a:t>We enjoy the bad parts of a movie or novel because we respond to the intensity of those moments, and the way in which they reveal character</a:t>
            </a:r>
          </a:p>
        </p:txBody>
      </p:sp>
      <p:sp>
        <p:nvSpPr>
          <p:cNvPr id="7" name="Rectangle 6"/>
          <p:cNvSpPr/>
          <p:nvPr/>
        </p:nvSpPr>
        <p:spPr>
          <a:xfrm>
            <a:off x="2895600" y="4038600"/>
            <a:ext cx="5867400" cy="763286"/>
          </a:xfrm>
          <a:prstGeom prst="rect">
            <a:avLst/>
          </a:prstGeom>
        </p:spPr>
        <p:txBody>
          <a:bodyPr wrap="square">
            <a:spAutoFit/>
          </a:bodyPr>
          <a:lstStyle/>
          <a:p>
            <a:pPr marL="39688">
              <a:lnSpc>
                <a:spcPct val="90000"/>
              </a:lnSpc>
              <a:spcBef>
                <a:spcPts val="575"/>
              </a:spcBef>
              <a:spcAft>
                <a:spcPts val="600"/>
              </a:spcAft>
              <a:buClr>
                <a:srgbClr val="463634"/>
              </a:buClr>
              <a:buSzPct val="100000"/>
            </a:pPr>
            <a:r>
              <a:rPr lang="en-US" dirty="0">
                <a:solidFill>
                  <a:schemeClr val="tx1"/>
                </a:solidFill>
                <a:latin typeface="Lucida Grande"/>
                <a:ea typeface="Helvetica Neue Light" pitchFamily="-105" charset="0"/>
                <a:cs typeface="Lucida Grande"/>
                <a:sym typeface="Helvetica Neue Light" pitchFamily="-105" charset="0"/>
              </a:rPr>
              <a:t>We should assess our own lives in this same artistic manner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additive="base">
                                        <p:cTn id="12" dur="500" fill="hold"/>
                                        <p:tgtEl>
                                          <p:spTgt spid="16387"/>
                                        </p:tgtEl>
                                        <p:attrNameLst>
                                          <p:attrName>ppt_x</p:attrName>
                                        </p:attrNameLst>
                                      </p:cBhvr>
                                      <p:tavLst>
                                        <p:tav tm="0">
                                          <p:val>
                                            <p:strVal val="#ppt_x"/>
                                          </p:val>
                                        </p:tav>
                                        <p:tav tm="100000">
                                          <p:val>
                                            <p:strVal val="#ppt_x"/>
                                          </p:val>
                                        </p:tav>
                                      </p:tavLst>
                                    </p:anim>
                                    <p:anim calcmode="lin" valueType="num">
                                      <p:cBhvr additive="base">
                                        <p:cTn id="13"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9" grpId="0" autoUpdateAnimBg="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685800" y="152400"/>
            <a:ext cx="7772400" cy="1600200"/>
          </a:xfrm>
        </p:spPr>
        <p:txBody>
          <a:bodyPr rIns="132080"/>
          <a:lstStyle/>
          <a:p>
            <a:pPr indent="0" eaLnBrk="1" hangingPunct="1"/>
            <a:r>
              <a:rPr lang="en-US" sz="3700" dirty="0">
                <a:latin typeface="Lucida Grande" pitchFamily="-105" charset="0"/>
                <a:ea typeface="Lucida Grande" pitchFamily="-105" charset="0"/>
                <a:cs typeface="Lucida Grande" pitchFamily="-105" charset="0"/>
                <a:sym typeface="Lucida Grande" pitchFamily="-105" charset="0"/>
              </a:rPr>
              <a:t>An Artistic View of Life</a:t>
            </a:r>
            <a:endParaRPr lang="en-US" sz="3700" i="1"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sp>
        <p:nvSpPr>
          <p:cNvPr id="39939" name="Rectangle 2"/>
          <p:cNvSpPr>
            <a:spLocks noGrp="1" noChangeArrowheads="1"/>
          </p:cNvSpPr>
          <p:nvPr>
            <p:ph idx="1"/>
          </p:nvPr>
        </p:nvSpPr>
        <p:spPr>
          <a:xfrm>
            <a:off x="2667000" y="1371600"/>
            <a:ext cx="6324600" cy="2286000"/>
          </a:xfrm>
        </p:spPr>
        <p:txBody>
          <a:bodyPr rIns="132080">
            <a:normAutofit/>
          </a:bodyPr>
          <a:lstStyle/>
          <a:p>
            <a:pPr marL="0" indent="0" eaLnBrk="1" hangingPunct="1">
              <a:lnSpc>
                <a:spcPct val="90000"/>
              </a:lnSpc>
              <a:buNone/>
            </a:pPr>
            <a:r>
              <a:rPr lang="en-US" dirty="0">
                <a:latin typeface="Arial" pitchFamily="-105" charset="0"/>
                <a:ea typeface="Helvetica Neue Light" pitchFamily="-105" charset="0"/>
                <a:cs typeface="Helvetica Neue Light" pitchFamily="-105" charset="0"/>
                <a:sym typeface="Helvetica Neue Light" pitchFamily="-105" charset="0"/>
              </a:rPr>
              <a:t>Most of us just want to get through life with as little pain and embarrassment as possible</a:t>
            </a:r>
          </a:p>
          <a:p>
            <a:pPr eaLnBrk="1" hangingPunct="1">
              <a:lnSpc>
                <a:spcPct val="90000"/>
              </a:lnSpc>
              <a:buFont typeface="Arial"/>
              <a:buChar char="•"/>
            </a:pPr>
            <a:r>
              <a:rPr lang="en-US" sz="2200" dirty="0">
                <a:latin typeface="Helvetica Neue Light" pitchFamily="-105" charset="0"/>
                <a:ea typeface="Helvetica Neue Light" pitchFamily="-105" charset="0"/>
                <a:cs typeface="Helvetica Neue Light" pitchFamily="-105" charset="0"/>
                <a:sym typeface="Helvetica Neue Light" pitchFamily="-105" charset="0"/>
              </a:rPr>
              <a:t>With no more ambition than animals, we seek pleasure, and the avoidance of pain, and don’t believe life could have any other purpose</a:t>
            </a:r>
            <a:endParaRPr lang="en-US" sz="2200"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pic>
        <p:nvPicPr>
          <p:cNvPr id="17411" name="Picture 3"/>
          <p:cNvPicPr>
            <a:picLocks noChangeArrowheads="1"/>
          </p:cNvPicPr>
          <p:nvPr/>
        </p:nvPicPr>
        <p:blipFill>
          <a:blip r:embed="rId2"/>
          <a:srcRect/>
          <a:stretch>
            <a:fillRect/>
          </a:stretch>
        </p:blipFill>
        <p:spPr bwMode="auto">
          <a:xfrm>
            <a:off x="6629400" y="3810000"/>
            <a:ext cx="2085975" cy="2590800"/>
          </a:xfrm>
          <a:prstGeom prst="rect">
            <a:avLst/>
          </a:prstGeom>
          <a:ln w="228600" cap="sq" cmpd="thickThin">
            <a:solidFill>
              <a:srgbClr val="000000"/>
            </a:solidFill>
            <a:prstDash val="solid"/>
            <a:miter lim="800000"/>
          </a:ln>
          <a:effectLst>
            <a:innerShdw blurRad="76200">
              <a:srgbClr val="000000"/>
            </a:innerShdw>
          </a:effectLst>
        </p:spPr>
      </p:pic>
      <p:sp>
        <p:nvSpPr>
          <p:cNvPr id="17412" name="Rectangle 4"/>
          <p:cNvSpPr>
            <a:spLocks/>
          </p:cNvSpPr>
          <p:nvPr/>
        </p:nvSpPr>
        <p:spPr bwMode="auto">
          <a:xfrm>
            <a:off x="152400" y="3886200"/>
            <a:ext cx="6629400" cy="1143000"/>
          </a:xfrm>
          <a:prstGeom prst="rect">
            <a:avLst/>
          </a:prstGeom>
          <a:noFill/>
          <a:ln w="9525">
            <a:noFill/>
            <a:miter lim="800000"/>
            <a:headEnd/>
            <a:tailEnd/>
          </a:ln>
        </p:spPr>
        <p:txBody>
          <a:bodyPr lIns="0" tIns="0" rIns="40639" bIns="0">
            <a:prstTxWarp prst="textNoShape">
              <a:avLst/>
            </a:prstTxWarp>
          </a:bodyPr>
          <a:lstStyle/>
          <a:p>
            <a:pPr marL="39688">
              <a:lnSpc>
                <a:spcPct val="90000"/>
              </a:lnSpc>
              <a:spcBef>
                <a:spcPts val="575"/>
              </a:spcBef>
            </a:pPr>
            <a:r>
              <a:rPr lang="en-US" dirty="0">
                <a:solidFill>
                  <a:schemeClr val="tx1"/>
                </a:solidFill>
                <a:ea typeface="Helvetica Neue Light" pitchFamily="-105" charset="0"/>
                <a:cs typeface="Helvetica Neue Light" pitchFamily="-105" charset="0"/>
                <a:sym typeface="Helvetica Neue Light" pitchFamily="-105" charset="0"/>
              </a:rPr>
              <a:t>But a rare few desire a life that is so rich in experience that they must constantly change and grow in order to stay on top of it:</a:t>
            </a:r>
          </a:p>
        </p:txBody>
      </p:sp>
      <p:sp>
        <p:nvSpPr>
          <p:cNvPr id="17413" name="Rectangle 5"/>
          <p:cNvSpPr>
            <a:spLocks/>
          </p:cNvSpPr>
          <p:nvPr/>
        </p:nvSpPr>
        <p:spPr bwMode="auto">
          <a:xfrm>
            <a:off x="152400" y="5105400"/>
            <a:ext cx="6629400" cy="1130300"/>
          </a:xfrm>
          <a:prstGeom prst="rect">
            <a:avLst/>
          </a:prstGeom>
          <a:noFill/>
          <a:ln w="9525">
            <a:noFill/>
            <a:miter lim="800000"/>
            <a:headEnd/>
            <a:tailEnd/>
          </a:ln>
        </p:spPr>
        <p:txBody>
          <a:bodyPr lIns="0" tIns="0" rIns="40639" bIns="0">
            <a:prstTxWarp prst="textNoShape">
              <a:avLst/>
            </a:prstTxWarp>
          </a:bodyPr>
          <a:lstStyle/>
          <a:p>
            <a:pPr marL="450850" indent="-450850">
              <a:lnSpc>
                <a:spcPct val="90000"/>
              </a:lnSpc>
              <a:spcBef>
                <a:spcPts val="575"/>
              </a:spcBef>
              <a:buFont typeface="Arial"/>
              <a:buChar char="•"/>
            </a:pP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higher highs, lower lows, and a thirst to </a:t>
            </a:r>
            <a:r>
              <a:rPr lang="en-US" sz="2300" i="1"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experience everything </a:t>
            </a: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that is possible for a human being</a:t>
            </a:r>
          </a:p>
        </p:txBody>
      </p:sp>
      <p:pic>
        <p:nvPicPr>
          <p:cNvPr id="17414" name="Picture 6"/>
          <p:cNvPicPr>
            <a:picLocks noChangeArrowheads="1"/>
          </p:cNvPicPr>
          <p:nvPr/>
        </p:nvPicPr>
        <p:blipFill>
          <a:blip r:embed="rId3"/>
          <a:srcRect r="29230" b="8301"/>
          <a:stretch>
            <a:fillRect/>
          </a:stretch>
        </p:blipFill>
        <p:spPr bwMode="auto">
          <a:xfrm>
            <a:off x="76200" y="1371600"/>
            <a:ext cx="2590800" cy="22098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100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1000"/>
                                        <p:tgtEl>
                                          <p:spTgt spid="17414"/>
                                        </p:tgtEl>
                                      </p:cBhvr>
                                    </p:animEffect>
                                    <p:anim calcmode="lin" valueType="num">
                                      <p:cBhvr>
                                        <p:cTn id="8" dur="1000" fill="hold"/>
                                        <p:tgtEl>
                                          <p:spTgt spid="17414"/>
                                        </p:tgtEl>
                                        <p:attrNameLst>
                                          <p:attrName>ppt_x</p:attrName>
                                        </p:attrNameLst>
                                      </p:cBhvr>
                                      <p:tavLst>
                                        <p:tav tm="0">
                                          <p:val>
                                            <p:strVal val="#ppt_x"/>
                                          </p:val>
                                        </p:tav>
                                        <p:tav tm="100000">
                                          <p:val>
                                            <p:strVal val="#ppt_x"/>
                                          </p:val>
                                        </p:tav>
                                      </p:tavLst>
                                    </p:anim>
                                    <p:anim calcmode="lin" valueType="num">
                                      <p:cBhvr>
                                        <p:cTn id="9" dur="900" decel="100000" fill="hold"/>
                                        <p:tgtEl>
                                          <p:spTgt spid="174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412"/>
                                        </p:tgtEl>
                                        <p:attrNameLst>
                                          <p:attrName>style.visibility</p:attrName>
                                        </p:attrNameLst>
                                      </p:cBhvr>
                                      <p:to>
                                        <p:strVal val="visible"/>
                                      </p:to>
                                    </p:set>
                                    <p:anim calcmode="lin" valueType="num">
                                      <p:cBhvr additive="base">
                                        <p:cTn id="15" dur="500" fill="hold"/>
                                        <p:tgtEl>
                                          <p:spTgt spid="17412"/>
                                        </p:tgtEl>
                                        <p:attrNameLst>
                                          <p:attrName>ppt_x</p:attrName>
                                        </p:attrNameLst>
                                      </p:cBhvr>
                                      <p:tavLst>
                                        <p:tav tm="0">
                                          <p:val>
                                            <p:strVal val="#ppt_x"/>
                                          </p:val>
                                        </p:tav>
                                        <p:tav tm="100000">
                                          <p:val>
                                            <p:strVal val="#ppt_x"/>
                                          </p:val>
                                        </p:tav>
                                      </p:tavLst>
                                    </p:anim>
                                    <p:anim calcmode="lin" valueType="num">
                                      <p:cBhvr additive="base">
                                        <p:cTn id="16" dur="500" fill="hold"/>
                                        <p:tgtEl>
                                          <p:spTgt spid="174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1000"/>
                                  </p:stCondLst>
                                  <p:childTnLst>
                                    <p:set>
                                      <p:cBhvr>
                                        <p:cTn id="19" dur="1" fill="hold">
                                          <p:stCondLst>
                                            <p:cond delay="0"/>
                                          </p:stCondLst>
                                        </p:cTn>
                                        <p:tgtEl>
                                          <p:spTgt spid="17411"/>
                                        </p:tgtEl>
                                        <p:attrNameLst>
                                          <p:attrName>style.visibility</p:attrName>
                                        </p:attrNameLst>
                                      </p:cBhvr>
                                      <p:to>
                                        <p:strVal val="visible"/>
                                      </p:to>
                                    </p:set>
                                    <p:anim calcmode="lin" valueType="num">
                                      <p:cBhvr additive="base">
                                        <p:cTn id="20" dur="500" fill="hold"/>
                                        <p:tgtEl>
                                          <p:spTgt spid="17411"/>
                                        </p:tgtEl>
                                        <p:attrNameLst>
                                          <p:attrName>ppt_x</p:attrName>
                                        </p:attrNameLst>
                                      </p:cBhvr>
                                      <p:tavLst>
                                        <p:tav tm="0">
                                          <p:val>
                                            <p:strVal val="#ppt_x"/>
                                          </p:val>
                                        </p:tav>
                                        <p:tav tm="100000">
                                          <p:val>
                                            <p:strVal val="#ppt_x"/>
                                          </p:val>
                                        </p:tav>
                                      </p:tavLst>
                                    </p:anim>
                                    <p:anim calcmode="lin" valueType="num">
                                      <p:cBhvr additive="base">
                                        <p:cTn id="21" dur="500" fill="hold"/>
                                        <p:tgtEl>
                                          <p:spTgt spid="174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2000"/>
                                  </p:stCondLst>
                                  <p:childTnLst>
                                    <p:set>
                                      <p:cBhvr>
                                        <p:cTn id="24" dur="1" fill="hold">
                                          <p:stCondLst>
                                            <p:cond delay="0"/>
                                          </p:stCondLst>
                                        </p:cTn>
                                        <p:tgtEl>
                                          <p:spTgt spid="17413"/>
                                        </p:tgtEl>
                                        <p:attrNameLst>
                                          <p:attrName>style.visibility</p:attrName>
                                        </p:attrNameLst>
                                      </p:cBhvr>
                                      <p:to>
                                        <p:strVal val="visible"/>
                                      </p:to>
                                    </p:set>
                                    <p:anim calcmode="lin" valueType="num">
                                      <p:cBhvr additive="base">
                                        <p:cTn id="25" dur="500" fill="hold"/>
                                        <p:tgtEl>
                                          <p:spTgt spid="17413"/>
                                        </p:tgtEl>
                                        <p:attrNameLst>
                                          <p:attrName>ppt_x</p:attrName>
                                        </p:attrNameLst>
                                      </p:cBhvr>
                                      <p:tavLst>
                                        <p:tav tm="0">
                                          <p:val>
                                            <p:strVal val="#ppt_x"/>
                                          </p:val>
                                        </p:tav>
                                        <p:tav tm="100000">
                                          <p:val>
                                            <p:strVal val="#ppt_x"/>
                                          </p:val>
                                        </p:tav>
                                      </p:tavLst>
                                    </p:anim>
                                    <p:anim calcmode="lin" valueType="num">
                                      <p:cBhvr additive="base">
                                        <p:cTn id="26"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819870"/>
            <a:ext cx="8554742" cy="1846659"/>
          </a:xfrm>
          <a:prstGeom prst="rect">
            <a:avLst/>
          </a:prstGeom>
          <a:noFill/>
        </p:spPr>
        <p:txBody>
          <a:bodyPr wrap="square" rtlCol="0">
            <a:spAutoFit/>
          </a:bodyPr>
          <a:lstStyle/>
          <a:p>
            <a:pPr>
              <a:spcAft>
                <a:spcPts val="1200"/>
              </a:spcAft>
            </a:pPr>
            <a:r>
              <a:rPr lang="en-US" dirty="0">
                <a:latin typeface="Lucida Grande"/>
                <a:cs typeface="Lucida Grande"/>
              </a:rPr>
              <a:t>As an artist, I may want something other than </a:t>
            </a:r>
            <a:r>
              <a:rPr lang="en-US" i="1" dirty="0">
                <a:latin typeface="Lucida Grande"/>
                <a:cs typeface="Lucida Grande"/>
              </a:rPr>
              <a:t>mere happiness</a:t>
            </a:r>
            <a:r>
              <a:rPr lang="en-US" dirty="0">
                <a:latin typeface="Lucida Grande"/>
                <a:cs typeface="Lucida Grande"/>
              </a:rPr>
              <a:t> in my life:</a:t>
            </a:r>
          </a:p>
          <a:p>
            <a:pPr lvl="1">
              <a:spcAft>
                <a:spcPts val="1200"/>
              </a:spcAft>
              <a:buFont typeface="Arial"/>
              <a:buChar char="•"/>
            </a:pPr>
            <a:r>
              <a:rPr lang="en-US" sz="2300" dirty="0">
                <a:latin typeface="Helvetica Neue Light"/>
                <a:cs typeface="Helvetica Neue Light"/>
              </a:rPr>
              <a:t> I may want intensity and variety in my experiences</a:t>
            </a:r>
          </a:p>
          <a:p>
            <a:pPr lvl="2">
              <a:spcAft>
                <a:spcPts val="1200"/>
              </a:spcAft>
              <a:buFont typeface="Arial"/>
              <a:buChar char="•"/>
            </a:pPr>
            <a:r>
              <a:rPr lang="en-US" sz="2300" dirty="0">
                <a:latin typeface="Helvetica Neue Light"/>
                <a:cs typeface="Helvetica Neue Light"/>
              </a:rPr>
              <a:t> Which kind of life do </a:t>
            </a:r>
            <a:r>
              <a:rPr lang="en-US" sz="2300" i="1" dirty="0">
                <a:latin typeface="Helvetica Neue Light"/>
                <a:cs typeface="Helvetica Neue Light"/>
              </a:rPr>
              <a:t>you</a:t>
            </a:r>
            <a:r>
              <a:rPr lang="en-US" sz="2300" dirty="0">
                <a:latin typeface="Helvetica Neue Light"/>
                <a:cs typeface="Helvetica Neue Light"/>
              </a:rPr>
              <a:t> want?</a:t>
            </a:r>
          </a:p>
        </p:txBody>
      </p:sp>
      <p:sp>
        <p:nvSpPr>
          <p:cNvPr id="6" name="TextBox 5"/>
          <p:cNvSpPr txBox="1"/>
          <p:nvPr/>
        </p:nvSpPr>
        <p:spPr>
          <a:xfrm>
            <a:off x="1866900" y="4114800"/>
            <a:ext cx="5410200" cy="923330"/>
          </a:xfrm>
          <a:prstGeom prst="rect">
            <a:avLst/>
          </a:prstGeom>
          <a:noFill/>
        </p:spPr>
        <p:txBody>
          <a:bodyPr wrap="square" rtlCol="0">
            <a:spAutoFit/>
          </a:bodyPr>
          <a:lstStyle/>
          <a:p>
            <a:pPr algn="ctr"/>
            <a:r>
              <a:rPr lang="en-US" sz="2700" b="1" dirty="0"/>
              <a:t> LIFE  A			 LIFE  B</a:t>
            </a:r>
          </a:p>
          <a:p>
            <a:pPr algn="ctr"/>
            <a:r>
              <a:rPr lang="en-US" sz="2700" b="1" dirty="0"/>
              <a:t>1 – 10			   4 - 6</a:t>
            </a:r>
          </a:p>
        </p:txBody>
      </p:sp>
      <p:sp>
        <p:nvSpPr>
          <p:cNvPr id="7" name="TextBox 6"/>
          <p:cNvSpPr txBox="1"/>
          <p:nvPr/>
        </p:nvSpPr>
        <p:spPr>
          <a:xfrm>
            <a:off x="7696200" y="4114800"/>
            <a:ext cx="821266" cy="861774"/>
          </a:xfrm>
          <a:prstGeom prst="rect">
            <a:avLst/>
          </a:prstGeom>
          <a:noFill/>
        </p:spPr>
        <p:txBody>
          <a:bodyPr wrap="square" rtlCol="0">
            <a:spAutoFit/>
          </a:bodyPr>
          <a:lstStyle/>
          <a:p>
            <a:r>
              <a:rPr lang="en-US" sz="5000" b="1" dirty="0"/>
              <a:t>?</a:t>
            </a:r>
          </a:p>
        </p:txBody>
      </p:sp>
      <p:sp>
        <p:nvSpPr>
          <p:cNvPr id="8" name="Rectangle 7"/>
          <p:cNvSpPr/>
          <p:nvPr/>
        </p:nvSpPr>
        <p:spPr>
          <a:xfrm>
            <a:off x="609600" y="4114800"/>
            <a:ext cx="609600" cy="861774"/>
          </a:xfrm>
          <a:prstGeom prst="rect">
            <a:avLst/>
          </a:prstGeom>
        </p:spPr>
        <p:txBody>
          <a:bodyPr wrap="square">
            <a:spAutoFit/>
          </a:bodyPr>
          <a:lstStyle/>
          <a:p>
            <a:r>
              <a:rPr lang="en-US" sz="5000" b="1" dirty="0"/>
              <a:t>?</a:t>
            </a:r>
          </a:p>
        </p:txBody>
      </p:sp>
      <p:sp>
        <p:nvSpPr>
          <p:cNvPr id="9" name="Rectangle 1"/>
          <p:cNvSpPr>
            <a:spLocks/>
          </p:cNvSpPr>
          <p:nvPr/>
        </p:nvSpPr>
        <p:spPr bwMode="auto">
          <a:xfrm>
            <a:off x="304800" y="457200"/>
            <a:ext cx="8382000" cy="901700"/>
          </a:xfrm>
          <a:prstGeom prst="rect">
            <a:avLst/>
          </a:prstGeom>
          <a:noFill/>
          <a:ln w="9525">
            <a:noFill/>
            <a:miter lim="800000"/>
            <a:headEnd/>
            <a:tailEnd/>
          </a:ln>
        </p:spPr>
        <p:txBody>
          <a:bodyPr lIns="0" tIns="0" rIns="40639" bIns="0">
            <a:prstTxWarp prst="textNoShape">
              <a:avLst/>
            </a:prstTxWarp>
          </a:bodyPr>
          <a:lstStyle/>
          <a:p>
            <a:pPr marL="39688"/>
            <a:endParaRPr lang="en-US" dirty="0">
              <a:solidFill>
                <a:schemeClr val="tx1"/>
              </a:solidFill>
              <a:latin typeface="Arial"/>
              <a:ea typeface="Helvetica Neue Light" pitchFamily="-105" charset="0"/>
              <a:cs typeface="Arial"/>
              <a:sym typeface="Helvetica Neue Light" pitchFamily="-105" charset="0"/>
            </a:endParaRPr>
          </a:p>
        </p:txBody>
      </p:sp>
      <p:sp>
        <p:nvSpPr>
          <p:cNvPr id="10" name="Rectangle 2"/>
          <p:cNvSpPr>
            <a:spLocks/>
          </p:cNvSpPr>
          <p:nvPr/>
        </p:nvSpPr>
        <p:spPr bwMode="auto">
          <a:xfrm>
            <a:off x="304800" y="685800"/>
            <a:ext cx="8458200" cy="1006475"/>
          </a:xfrm>
          <a:prstGeom prst="rect">
            <a:avLst/>
          </a:prstGeom>
          <a:noFill/>
          <a:ln w="9525">
            <a:noFill/>
            <a:miter lim="800000"/>
            <a:headEnd/>
            <a:tailEnd/>
          </a:ln>
        </p:spPr>
        <p:txBody>
          <a:bodyPr lIns="0" tIns="0" rIns="40639" bIns="0">
            <a:prstTxWarp prst="textNoShape">
              <a:avLst/>
            </a:prstTxWarp>
          </a:bodyPr>
          <a:lstStyle/>
          <a:p>
            <a:pPr>
              <a:buClr>
                <a:srgbClr val="463634"/>
              </a:buClr>
              <a:buSzPct val="100000"/>
            </a:pPr>
            <a:endParaRPr lang="en-US" dirty="0">
              <a:solidFill>
                <a:schemeClr val="tx1"/>
              </a:solidFill>
              <a:latin typeface="Lucida Grande"/>
              <a:ea typeface="Helvetica Neue Light" pitchFamily="-105" charset="0"/>
              <a:cs typeface="Lucida Grande"/>
              <a:sym typeface="Helvetica Neue Light" pitchFamily="-105" charset="0"/>
            </a:endParaRPr>
          </a:p>
        </p:txBody>
      </p:sp>
      <p:sp>
        <p:nvSpPr>
          <p:cNvPr id="11" name="Rectangle 3"/>
          <p:cNvSpPr>
            <a:spLocks/>
          </p:cNvSpPr>
          <p:nvPr/>
        </p:nvSpPr>
        <p:spPr bwMode="auto">
          <a:xfrm>
            <a:off x="304800" y="2057400"/>
            <a:ext cx="8458200" cy="990600"/>
          </a:xfrm>
          <a:prstGeom prst="rect">
            <a:avLst/>
          </a:prstGeom>
          <a:noFill/>
          <a:ln w="9525">
            <a:noFill/>
            <a:miter lim="800000"/>
            <a:headEnd/>
            <a:tailEnd/>
          </a:ln>
        </p:spPr>
        <p:txBody>
          <a:bodyPr lIns="0" tIns="0" rIns="40639" bIns="0">
            <a:prstTxWarp prst="textNoShape">
              <a:avLst/>
            </a:prstTxWarp>
          </a:bodyPr>
          <a:lstStyle/>
          <a:p>
            <a:pPr marL="496888" lvl="1"/>
            <a:endParaRPr lang="en-US" sz="2300" dirty="0">
              <a:solidFill>
                <a:schemeClr val="tx1"/>
              </a:solidFill>
              <a:latin typeface="Helvetica Neue Light"/>
              <a:ea typeface="Helvetica Neue Light" pitchFamily="-105" charset="0"/>
              <a:cs typeface="Helvetica Neue Light"/>
              <a:sym typeface="Helvetica Neue Light" pitchFamily="-105" charset="0"/>
            </a:endParaRPr>
          </a:p>
        </p:txBody>
      </p:sp>
      <p:sp>
        <p:nvSpPr>
          <p:cNvPr id="2" name="Title 1">
            <a:extLst>
              <a:ext uri="{FF2B5EF4-FFF2-40B4-BE49-F238E27FC236}">
                <a16:creationId xmlns:a16="http://schemas.microsoft.com/office/drawing/2014/main" id="{318953B6-7696-8BB1-DFED-5651219CC954}"/>
              </a:ext>
            </a:extLst>
          </p:cNvPr>
          <p:cNvSpPr>
            <a:spLocks noGrp="1"/>
          </p:cNvSpPr>
          <p:nvPr>
            <p:ph type="title"/>
          </p:nvPr>
        </p:nvSpPr>
        <p:spPr>
          <a:xfrm>
            <a:off x="381001" y="314979"/>
            <a:ext cx="8036860" cy="1143000"/>
          </a:xfrm>
        </p:spPr>
        <p:txBody>
          <a:bodyPr/>
          <a:lstStyle/>
          <a:p>
            <a:r>
              <a:rPr lang="en-US" sz="3700" dirty="0">
                <a:latin typeface="Lucida Grande" pitchFamily="-105" charset="0"/>
                <a:ea typeface="Lucida Grande" pitchFamily="-105" charset="0"/>
                <a:cs typeface="Lucida Grande" pitchFamily="-105" charset="0"/>
                <a:sym typeface="Lucida Grande" pitchFamily="-105" charset="0"/>
              </a:rPr>
              <a:t>An Artistic View of Life</a:t>
            </a: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127000" y="114300"/>
            <a:ext cx="9118600" cy="1562100"/>
          </a:xfrm>
        </p:spPr>
        <p:txBody>
          <a:bodyPr rIns="132080"/>
          <a:lstStyle/>
          <a:p>
            <a:pPr indent="0" eaLnBrk="1" hangingPunct="1"/>
            <a:r>
              <a:rPr lang="en-US" sz="3600" i="1" dirty="0">
                <a:latin typeface="Helvetica Neue Light" pitchFamily="-105" charset="0"/>
                <a:ea typeface="Helvetica Neue Light" pitchFamily="-105" charset="0"/>
                <a:cs typeface="Helvetica Neue Light" pitchFamily="-105" charset="0"/>
                <a:sym typeface="Helvetica Neue Light" pitchFamily="-105" charset="0"/>
              </a:rPr>
              <a:t>What </a:t>
            </a:r>
            <a:r>
              <a:rPr lang="en-US" sz="3600" dirty="0">
                <a:latin typeface="Helvetica Neue Light" pitchFamily="-105" charset="0"/>
                <a:ea typeface="Helvetica Neue Light" pitchFamily="-105" charset="0"/>
                <a:cs typeface="Helvetica Neue Light" pitchFamily="-105" charset="0"/>
                <a:sym typeface="Helvetica Neue Light" pitchFamily="-105" charset="0"/>
              </a:rPr>
              <a:t>Do You Want?</a:t>
            </a:r>
            <a:r>
              <a:rPr lang="en-US" sz="3600" i="1" dirty="0">
                <a:latin typeface="Helvetica Neue Light" pitchFamily="-105" charset="0"/>
                <a:ea typeface="Helvetica Neue Light" pitchFamily="-105" charset="0"/>
                <a:cs typeface="Helvetica Neue Light" pitchFamily="-105" charset="0"/>
                <a:sym typeface="Helvetica Neue Light" pitchFamily="-105" charset="0"/>
              </a:rPr>
              <a:t> </a:t>
            </a:r>
            <a:br>
              <a:rPr lang="en-US" sz="3600" i="1" dirty="0">
                <a:latin typeface="Helvetica Neue Light" pitchFamily="-105" charset="0"/>
                <a:ea typeface="Helvetica Neue Light" pitchFamily="-105" charset="0"/>
                <a:cs typeface="Helvetica Neue Light" pitchFamily="-105" charset="0"/>
                <a:sym typeface="Helvetica Neue Light" pitchFamily="-105" charset="0"/>
              </a:rPr>
            </a:br>
            <a:r>
              <a:rPr lang="en-US" sz="3600" i="1" dirty="0">
                <a:latin typeface="Helvetica Neue Light" pitchFamily="-105" charset="0"/>
                <a:ea typeface="Helvetica Neue Light" pitchFamily="-105" charset="0"/>
                <a:cs typeface="Helvetica Neue Light" pitchFamily="-105" charset="0"/>
                <a:sym typeface="Helvetica Neue Light" pitchFamily="-105" charset="0"/>
              </a:rPr>
              <a:t>Why </a:t>
            </a:r>
            <a:r>
              <a:rPr lang="en-US" sz="3600" dirty="0">
                <a:latin typeface="Helvetica Neue Light" pitchFamily="-105" charset="0"/>
                <a:ea typeface="Helvetica Neue Light" pitchFamily="-105" charset="0"/>
                <a:cs typeface="Helvetica Neue Light" pitchFamily="-105" charset="0"/>
                <a:sym typeface="Helvetica Neue Light" pitchFamily="-105" charset="0"/>
              </a:rPr>
              <a:t>Do You Want </a:t>
            </a:r>
            <a:r>
              <a:rPr lang="en-US" sz="3600" i="1" dirty="0">
                <a:latin typeface="Helvetica Neue Light" pitchFamily="-105" charset="0"/>
                <a:ea typeface="Helvetica Neue Light" pitchFamily="-105" charset="0"/>
                <a:cs typeface="Helvetica Neue Light" pitchFamily="-105" charset="0"/>
                <a:sym typeface="Helvetica Neue Light" pitchFamily="-105" charset="0"/>
              </a:rPr>
              <a:t>That?</a:t>
            </a:r>
            <a:endParaRPr lang="en-US" sz="3600" i="1"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sp>
        <p:nvSpPr>
          <p:cNvPr id="4098" name="Rectangle 2"/>
          <p:cNvSpPr>
            <a:spLocks noGrp="1" noChangeArrowheads="1"/>
          </p:cNvSpPr>
          <p:nvPr>
            <p:ph idx="1"/>
          </p:nvPr>
        </p:nvSpPr>
        <p:spPr>
          <a:xfrm>
            <a:off x="609600" y="2438400"/>
            <a:ext cx="8229600" cy="1676400"/>
          </a:xfrm>
        </p:spPr>
        <p:txBody>
          <a:bodyPr rIns="132080">
            <a:noAutofit/>
          </a:bodyPr>
          <a:lstStyle/>
          <a:p>
            <a:pPr marL="0" indent="0">
              <a:buFont typeface="Arial"/>
              <a:buChar char="•"/>
              <a:tabLst>
                <a:tab pos="0" algn="l"/>
                <a:tab pos="76200" algn="l"/>
              </a:tabLst>
            </a:pPr>
            <a:r>
              <a:rPr lang="en-US" sz="2300" dirty="0">
                <a:latin typeface="Helvetica Neue Light" pitchFamily="-105" charset="0"/>
                <a:ea typeface="Helvetica Neue Light" pitchFamily="-105" charset="0"/>
                <a:cs typeface="Helvetica Neue Light" pitchFamily="-105" charset="0"/>
                <a:sym typeface="Helvetica Neue Light" pitchFamily="-105" charset="0"/>
              </a:rPr>
              <a:t> But </a:t>
            </a:r>
            <a:r>
              <a:rPr lang="en-US" sz="2300" i="1" dirty="0">
                <a:latin typeface="Helvetica Neue Light" pitchFamily="-105" charset="0"/>
                <a:ea typeface="Helvetica Neue Light" pitchFamily="-105" charset="0"/>
                <a:cs typeface="Helvetica Neue Light" pitchFamily="-105" charset="0"/>
                <a:sym typeface="Helvetica Neue Light" pitchFamily="-105" charset="0"/>
              </a:rPr>
              <a:t>why</a:t>
            </a:r>
            <a:r>
              <a:rPr lang="en-US" sz="2300" dirty="0">
                <a:latin typeface="Helvetica Neue Light" pitchFamily="-105" charset="0"/>
                <a:ea typeface="Helvetica Neue Light" pitchFamily="-105" charset="0"/>
                <a:cs typeface="Helvetica Neue Light" pitchFamily="-105" charset="0"/>
                <a:sym typeface="Helvetica Neue Light" pitchFamily="-105" charset="0"/>
              </a:rPr>
              <a:t> do we want the things that we want? </a:t>
            </a:r>
          </a:p>
          <a:p>
            <a:pPr marL="0" indent="0">
              <a:buFont typeface="Arial"/>
              <a:buChar char="•"/>
              <a:tabLst>
                <a:tab pos="0" algn="l"/>
                <a:tab pos="76200" algn="l"/>
              </a:tabLst>
            </a:pPr>
            <a:r>
              <a:rPr lang="en-US" sz="2300" dirty="0">
                <a:latin typeface="Helvetica Neue Light" pitchFamily="-105" charset="0"/>
                <a:ea typeface="Helvetica Neue Light" pitchFamily="-105" charset="0"/>
                <a:cs typeface="Helvetica Neue Light" pitchFamily="-105" charset="0"/>
                <a:sym typeface="Helvetica Neue Light" pitchFamily="-105" charset="0"/>
              </a:rPr>
              <a:t> Are those our deepest, truest desires? </a:t>
            </a:r>
          </a:p>
          <a:p>
            <a:pPr marL="0" indent="0">
              <a:buFont typeface="Arial"/>
              <a:buChar char="•"/>
              <a:tabLst>
                <a:tab pos="0" algn="l"/>
                <a:tab pos="76200" algn="l"/>
              </a:tabLst>
            </a:pPr>
            <a:r>
              <a:rPr lang="en-US" sz="2300" dirty="0">
                <a:latin typeface="Helvetica Neue Light" pitchFamily="-105" charset="0"/>
                <a:ea typeface="Helvetica Neue Light" pitchFamily="-105" charset="0"/>
                <a:cs typeface="Helvetica Neue Light" pitchFamily="-105" charset="0"/>
                <a:sym typeface="Helvetica Neue Light" pitchFamily="-105" charset="0"/>
              </a:rPr>
              <a:t> How did they get there?</a:t>
            </a:r>
          </a:p>
        </p:txBody>
      </p:sp>
      <p:sp>
        <p:nvSpPr>
          <p:cNvPr id="4099" name="Rectangle 3"/>
          <p:cNvSpPr>
            <a:spLocks/>
          </p:cNvSpPr>
          <p:nvPr/>
        </p:nvSpPr>
        <p:spPr bwMode="auto">
          <a:xfrm>
            <a:off x="228600" y="4419600"/>
            <a:ext cx="8610600" cy="1447800"/>
          </a:xfrm>
          <a:prstGeom prst="rect">
            <a:avLst/>
          </a:prstGeom>
          <a:noFill/>
          <a:ln w="9525">
            <a:noFill/>
            <a:miter lim="800000"/>
            <a:headEnd/>
            <a:tailEnd/>
          </a:ln>
        </p:spPr>
        <p:txBody>
          <a:bodyPr lIns="0" tIns="0" rIns="40639" bIns="0">
            <a:prstTxWarp prst="textNoShape">
              <a:avLst/>
            </a:prstTxWarp>
          </a:bodyPr>
          <a:lstStyle/>
          <a:p>
            <a:pPr>
              <a:spcAft>
                <a:spcPts val="1200"/>
              </a:spcAft>
              <a:tabLst>
                <a:tab pos="0" algn="l"/>
                <a:tab pos="76200" algn="l"/>
              </a:tabLst>
            </a:pPr>
            <a:r>
              <a:rPr lang="en-US" dirty="0">
                <a:solidFill>
                  <a:schemeClr val="tx1"/>
                </a:solidFill>
                <a:ea typeface="Helvetica Neue Light" pitchFamily="-105" charset="0"/>
                <a:cs typeface="Helvetica Neue Light" pitchFamily="-105" charset="0"/>
                <a:sym typeface="Helvetica Neue Light" pitchFamily="-105" charset="0"/>
              </a:rPr>
              <a:t>Nietzsche thinks that our desires are most often the </a:t>
            </a:r>
            <a:r>
              <a:rPr lang="en-US" i="1" dirty="0">
                <a:solidFill>
                  <a:schemeClr val="tx1"/>
                </a:solidFill>
                <a:ea typeface="Helvetica Neue Light" pitchFamily="-105" charset="0"/>
                <a:cs typeface="Helvetica Neue Light" pitchFamily="-105" charset="0"/>
                <a:sym typeface="Helvetica Neue Light" pitchFamily="-105" charset="0"/>
              </a:rPr>
              <a:t>least interesting, least individual </a:t>
            </a:r>
            <a:r>
              <a:rPr lang="en-US" dirty="0">
                <a:solidFill>
                  <a:schemeClr val="tx1"/>
                </a:solidFill>
                <a:ea typeface="Helvetica Neue Light" pitchFamily="-105" charset="0"/>
                <a:cs typeface="Helvetica Neue Light" pitchFamily="-105" charset="0"/>
                <a:sym typeface="Helvetica Neue Light" pitchFamily="-105" charset="0"/>
              </a:rPr>
              <a:t>thing about us:</a:t>
            </a:r>
          </a:p>
          <a:p>
            <a:pPr lvl="1">
              <a:spcAft>
                <a:spcPts val="1200"/>
              </a:spcAft>
              <a:buFont typeface="Arial" pitchFamily="-105" charset="0"/>
              <a:buChar char="•"/>
              <a:tabLst>
                <a:tab pos="0" algn="l"/>
                <a:tab pos="76200" algn="l"/>
              </a:tabLst>
            </a:pPr>
            <a:r>
              <a:rPr lang="en-US" sz="2300" dirty="0">
                <a:latin typeface="Helvetica Neue Light" pitchFamily="-105" charset="0"/>
                <a:ea typeface="Helvetica Neue Light" pitchFamily="-105" charset="0"/>
                <a:cs typeface="Helvetica Neue Light" pitchFamily="-105" charset="0"/>
                <a:sym typeface="Helvetica Neue Light" pitchFamily="-105" charset="0"/>
              </a:rPr>
              <a:t> </a:t>
            </a: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we simply want the things that our cultures </a:t>
            </a:r>
            <a:r>
              <a:rPr lang="en-US" sz="2300" i="1"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tell us </a:t>
            </a: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to want! </a:t>
            </a:r>
          </a:p>
        </p:txBody>
      </p:sp>
      <p:sp>
        <p:nvSpPr>
          <p:cNvPr id="4100" name="Rectangle 4"/>
          <p:cNvSpPr>
            <a:spLocks/>
          </p:cNvSpPr>
          <p:nvPr/>
        </p:nvSpPr>
        <p:spPr bwMode="auto">
          <a:xfrm>
            <a:off x="3352800" y="4343400"/>
            <a:ext cx="4953000" cy="1752600"/>
          </a:xfrm>
          <a:prstGeom prst="rect">
            <a:avLst/>
          </a:prstGeom>
          <a:noFill/>
          <a:ln w="9525">
            <a:noFill/>
            <a:miter lim="800000"/>
            <a:headEnd/>
            <a:tailEnd/>
          </a:ln>
        </p:spPr>
        <p:txBody>
          <a:bodyPr lIns="0" tIns="0" rIns="40639" bIns="0">
            <a:prstTxWarp prst="textNoShape">
              <a:avLst/>
            </a:prstTxWarp>
          </a:bodyPr>
          <a:lstStyle/>
          <a:p>
            <a:pPr marL="39688">
              <a:spcAft>
                <a:spcPts val="600"/>
              </a:spcAft>
            </a:pPr>
            <a:endParaRPr lang="en-US" sz="2000" dirty="0">
              <a:solidFill>
                <a:schemeClr val="tx1"/>
              </a:solidFill>
              <a:latin typeface="Helvetica Neue Light" pitchFamily="-105" charset="0"/>
              <a:ea typeface="Arial Narrow" pitchFamily="-105" charset="0"/>
              <a:cs typeface="Helvetica Neue Light" pitchFamily="-105" charset="0"/>
              <a:sym typeface="Arial Narrow" pitchFamily="-105" charset="0"/>
            </a:endParaRPr>
          </a:p>
        </p:txBody>
      </p:sp>
      <p:sp>
        <p:nvSpPr>
          <p:cNvPr id="27654" name="Rectangle 5"/>
          <p:cNvSpPr>
            <a:spLocks noChangeArrowheads="1"/>
          </p:cNvSpPr>
          <p:nvPr/>
        </p:nvSpPr>
        <p:spPr bwMode="auto">
          <a:xfrm>
            <a:off x="228600" y="1676400"/>
            <a:ext cx="8153400" cy="461665"/>
          </a:xfrm>
          <a:prstGeom prst="rect">
            <a:avLst/>
          </a:prstGeom>
          <a:noFill/>
          <a:ln w="9525">
            <a:noFill/>
            <a:miter lim="800000"/>
            <a:headEnd/>
            <a:tailEnd/>
          </a:ln>
        </p:spPr>
        <p:txBody>
          <a:bodyPr wrap="square">
            <a:prstTxWarp prst="textNoShape">
              <a:avLst/>
            </a:prstTxWarp>
            <a:spAutoFit/>
          </a:bodyPr>
          <a:lstStyle/>
          <a:p>
            <a:r>
              <a:rPr lang="en-US" dirty="0">
                <a:ea typeface="Helvetica Neue Light" pitchFamily="-105" charset="0"/>
                <a:cs typeface="Helvetica Neue Light" pitchFamily="-105" charset="0"/>
                <a:sym typeface="Helvetica Neue Light" pitchFamily="-105" charset="0"/>
              </a:rPr>
              <a:t>Happiness: usually means “</a:t>
            </a:r>
            <a:r>
              <a:rPr lang="en-US" i="1" dirty="0">
                <a:ea typeface="Helvetica Neue Light" pitchFamily="-105" charset="0"/>
                <a:cs typeface="Helvetica Neue Light" pitchFamily="-105" charset="0"/>
                <a:sym typeface="Helvetica Neue Light" pitchFamily="-105" charset="0"/>
              </a:rPr>
              <a:t>getting what you want…”</a:t>
            </a:r>
            <a:endParaRPr lang="en-U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100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20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1000"/>
                                  </p:stCondLst>
                                  <p:childTnLst>
                                    <p:set>
                                      <p:cBhvr>
                                        <p:cTn id="11" dur="1" fill="hold">
                                          <p:stCondLst>
                                            <p:cond delay="0"/>
                                          </p:stCondLst>
                                        </p:cTn>
                                        <p:tgtEl>
                                          <p:spTgt spid="4098">
                                            <p:txEl>
                                              <p:pRg st="1" end="1"/>
                                            </p:txEl>
                                          </p:spTgt>
                                        </p:tgtEl>
                                        <p:attrNameLst>
                                          <p:attrName>style.visibility</p:attrName>
                                        </p:attrNameLst>
                                      </p:cBhvr>
                                      <p:to>
                                        <p:strVal val="visible"/>
                                      </p:to>
                                    </p:set>
                                    <p:anim calcmode="lin" valueType="num">
                                      <p:cBhvr additive="base">
                                        <p:cTn id="12" dur="2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7" presetClass="entr" presetSubtype="4" fill="hold" grpId="0" nodeType="afterEffect">
                                  <p:stCondLst>
                                    <p:cond delay="1000"/>
                                  </p:stCondLst>
                                  <p:childTnLst>
                                    <p:set>
                                      <p:cBhvr>
                                        <p:cTn id="16" dur="1" fill="hold">
                                          <p:stCondLst>
                                            <p:cond delay="0"/>
                                          </p:stCondLst>
                                        </p:cTn>
                                        <p:tgtEl>
                                          <p:spTgt spid="4098">
                                            <p:txEl>
                                              <p:pRg st="2" end="2"/>
                                            </p:txEl>
                                          </p:spTgt>
                                        </p:tgtEl>
                                        <p:attrNameLst>
                                          <p:attrName>style.visibility</p:attrName>
                                        </p:attrNameLst>
                                      </p:cBhvr>
                                      <p:to>
                                        <p:strVal val="visible"/>
                                      </p:to>
                                    </p:set>
                                    <p:anim calcmode="lin" valueType="num">
                                      <p:cBhvr additive="base">
                                        <p:cTn id="17" dur="2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1000" fill="hold"/>
                                        <p:tgtEl>
                                          <p:spTgt spid="4099"/>
                                        </p:tgtEl>
                                        <p:attrNameLst>
                                          <p:attrName>ppt_x</p:attrName>
                                        </p:attrNameLst>
                                      </p:cBhvr>
                                      <p:tavLst>
                                        <p:tav tm="0">
                                          <p:val>
                                            <p:strVal val="#ppt_x"/>
                                          </p:val>
                                        </p:tav>
                                        <p:tav tm="100000">
                                          <p:val>
                                            <p:strVal val="#ppt_x"/>
                                          </p:val>
                                        </p:tav>
                                      </p:tavLst>
                                    </p:anim>
                                    <p:anim calcmode="lin" valueType="num">
                                      <p:cBhvr additive="base">
                                        <p:cTn id="24" dur="10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advAuto="2000"/>
      <p:bldP spid="409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228600" y="1524000"/>
            <a:ext cx="8610600" cy="1600200"/>
          </a:xfrm>
          <a:prstGeom prst="rect">
            <a:avLst/>
          </a:prstGeom>
          <a:noFill/>
          <a:ln w="9525">
            <a:noFill/>
            <a:miter lim="800000"/>
            <a:headEnd/>
            <a:tailEnd/>
          </a:ln>
        </p:spPr>
        <p:txBody>
          <a:bodyPr lIns="0" tIns="0" rIns="40639" bIns="0">
            <a:prstTxWarp prst="textNoShape">
              <a:avLst/>
            </a:prstTxWarp>
          </a:bodyPr>
          <a:lstStyle/>
          <a:p>
            <a:pPr marL="39688">
              <a:spcAft>
                <a:spcPts val="600"/>
              </a:spcAft>
            </a:pPr>
            <a:r>
              <a:rPr lang="en-US" sz="2600" dirty="0">
                <a:solidFill>
                  <a:schemeClr val="tx1"/>
                </a:solidFill>
                <a:latin typeface="Cambria"/>
                <a:ea typeface="Helvetica Neue Light" pitchFamily="-105" charset="0"/>
                <a:cs typeface="Cambria"/>
                <a:sym typeface="Helvetica Neue Light" pitchFamily="-105" charset="0"/>
              </a:rPr>
              <a:t>Do you see yourself as a work of art?</a:t>
            </a:r>
          </a:p>
          <a:p>
            <a:pPr marL="496888" lvl="1">
              <a:spcAft>
                <a:spcPts val="600"/>
              </a:spcAft>
              <a:buFont typeface="Arial"/>
              <a:buChar char="•"/>
            </a:pP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Does the joy in your life come from something </a:t>
            </a:r>
            <a:r>
              <a:rPr lang="en-US" sz="2300" i="1"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outside</a:t>
            </a: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of you?</a:t>
            </a:r>
          </a:p>
          <a:p>
            <a:pPr marL="496888" lvl="1">
              <a:spcAft>
                <a:spcPts val="600"/>
              </a:spcAft>
              <a:buFont typeface="Arial"/>
              <a:buChar char="•"/>
            </a:pP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Does it come from your hopes for what might come </a:t>
            </a:r>
            <a:r>
              <a:rPr lang="en-US" sz="2300" i="1"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later</a:t>
            </a: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a:t>
            </a:r>
          </a:p>
        </p:txBody>
      </p:sp>
      <p:sp>
        <p:nvSpPr>
          <p:cNvPr id="21506" name="Rectangle 2"/>
          <p:cNvSpPr>
            <a:spLocks/>
          </p:cNvSpPr>
          <p:nvPr/>
        </p:nvSpPr>
        <p:spPr bwMode="auto">
          <a:xfrm>
            <a:off x="228600" y="3810000"/>
            <a:ext cx="8229600" cy="1006475"/>
          </a:xfrm>
          <a:prstGeom prst="rect">
            <a:avLst/>
          </a:prstGeom>
          <a:noFill/>
          <a:ln w="9525">
            <a:noFill/>
            <a:miter lim="800000"/>
            <a:headEnd/>
            <a:tailEnd/>
          </a:ln>
        </p:spPr>
        <p:txBody>
          <a:bodyPr lIns="0" tIns="0" rIns="40639" bIns="0">
            <a:prstTxWarp prst="textNoShape">
              <a:avLst/>
            </a:prstTxWarp>
          </a:bodyPr>
          <a:lstStyle/>
          <a:p>
            <a:pPr marL="496888">
              <a:buClr>
                <a:srgbClr val="463634"/>
              </a:buClr>
              <a:buSzPct val="100000"/>
            </a:pPr>
            <a:endParaRPr lang="en-US" sz="22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endParaRPr>
          </a:p>
        </p:txBody>
      </p:sp>
      <p:sp>
        <p:nvSpPr>
          <p:cNvPr id="21507" name="Rectangle 3"/>
          <p:cNvSpPr>
            <a:spLocks/>
          </p:cNvSpPr>
          <p:nvPr/>
        </p:nvSpPr>
        <p:spPr bwMode="auto">
          <a:xfrm>
            <a:off x="228600" y="3124200"/>
            <a:ext cx="8610600" cy="1447800"/>
          </a:xfrm>
          <a:prstGeom prst="rect">
            <a:avLst/>
          </a:prstGeom>
          <a:noFill/>
          <a:ln w="9525">
            <a:noFill/>
            <a:miter lim="800000"/>
            <a:headEnd/>
            <a:tailEnd/>
          </a:ln>
        </p:spPr>
        <p:txBody>
          <a:bodyPr lIns="0" tIns="0" rIns="40639" bIns="0">
            <a:prstTxWarp prst="textNoShape">
              <a:avLst/>
            </a:prstTxWarp>
          </a:bodyPr>
          <a:lstStyle/>
          <a:p>
            <a:pPr marL="39688">
              <a:spcAft>
                <a:spcPts val="600"/>
              </a:spcAft>
            </a:pPr>
            <a:r>
              <a:rPr lang="en-US" sz="2500" dirty="0">
                <a:solidFill>
                  <a:schemeClr val="tx1"/>
                </a:solidFill>
                <a:latin typeface="Cambria"/>
                <a:ea typeface="Helvetica Neue Light" pitchFamily="-105" charset="0"/>
                <a:cs typeface="Cambria"/>
                <a:sym typeface="Helvetica Neue Light" pitchFamily="-105" charset="0"/>
              </a:rPr>
              <a:t>Or do you love the life you live </a:t>
            </a:r>
            <a:r>
              <a:rPr lang="en-US" sz="2500" i="1" dirty="0">
                <a:solidFill>
                  <a:schemeClr val="tx1"/>
                </a:solidFill>
                <a:latin typeface="Cambria"/>
                <a:ea typeface="Helvetica Neue Light" pitchFamily="-105" charset="0"/>
                <a:cs typeface="Cambria"/>
                <a:sym typeface="Helvetica Neue Light" pitchFamily="-105" charset="0"/>
              </a:rPr>
              <a:t>now</a:t>
            </a:r>
            <a:r>
              <a:rPr lang="en-US" sz="2500" dirty="0">
                <a:solidFill>
                  <a:schemeClr val="tx1"/>
                </a:solidFill>
                <a:latin typeface="Cambria"/>
                <a:ea typeface="Helvetica Neue Light" pitchFamily="-105" charset="0"/>
                <a:cs typeface="Cambria"/>
                <a:sym typeface="Helvetica Neue Light" pitchFamily="-105" charset="0"/>
              </a:rPr>
              <a:t>, love the person you have already become?</a:t>
            </a:r>
          </a:p>
          <a:p>
            <a:pPr marL="496888" lvl="1">
              <a:spcAft>
                <a:spcPts val="600"/>
              </a:spcAft>
              <a:buFont typeface="Arial"/>
              <a:buChar char="•"/>
            </a:pP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Are you your favourite thing to look at?</a:t>
            </a:r>
          </a:p>
        </p:txBody>
      </p:sp>
      <p:sp>
        <p:nvSpPr>
          <p:cNvPr id="7" name="Title 6"/>
          <p:cNvSpPr>
            <a:spLocks noGrp="1"/>
          </p:cNvSpPr>
          <p:nvPr>
            <p:ph type="title"/>
          </p:nvPr>
        </p:nvSpPr>
        <p:spPr/>
        <p:txBody>
          <a:bodyPr/>
          <a:lstStyle/>
          <a:p>
            <a:r>
              <a:rPr lang="en-US" sz="3700" dirty="0">
                <a:latin typeface="Lucida Grande" pitchFamily="-105" charset="0"/>
                <a:ea typeface="Lucida Grande" pitchFamily="-105" charset="0"/>
                <a:cs typeface="Lucida Grande" pitchFamily="-105" charset="0"/>
                <a:sym typeface="Lucida Grande" pitchFamily="-105" charset="0"/>
              </a:rPr>
              <a:t>An Artistic View of Life: </a:t>
            </a:r>
            <a:r>
              <a:rPr lang="en-US" sz="3700" dirty="0"/>
              <a:t>A Test</a:t>
            </a:r>
          </a:p>
        </p:txBody>
      </p:sp>
      <p:sp>
        <p:nvSpPr>
          <p:cNvPr id="8" name="Rectangle 7"/>
          <p:cNvSpPr/>
          <p:nvPr/>
        </p:nvSpPr>
        <p:spPr>
          <a:xfrm>
            <a:off x="228600" y="4648200"/>
            <a:ext cx="8610600" cy="1231106"/>
          </a:xfrm>
          <a:prstGeom prst="rect">
            <a:avLst/>
          </a:prstGeom>
        </p:spPr>
        <p:txBody>
          <a:bodyPr wrap="square">
            <a:spAutoFit/>
          </a:bodyPr>
          <a:lstStyle/>
          <a:p>
            <a:pPr marL="0" lvl="1">
              <a:spcAft>
                <a:spcPts val="600"/>
              </a:spcAft>
            </a:pPr>
            <a:r>
              <a:rPr lang="en-US" sz="2300" dirty="0">
                <a:solidFill>
                  <a:schemeClr val="tx1"/>
                </a:solidFill>
                <a:latin typeface="Lucida Grande"/>
                <a:ea typeface="Helvetica Neue Light" pitchFamily="-105" charset="0"/>
                <a:cs typeface="Lucida Grande"/>
                <a:sym typeface="Helvetica Neue Light" pitchFamily="-105" charset="0"/>
              </a:rPr>
              <a:t>“Chose Life A or B” was </a:t>
            </a:r>
            <a:r>
              <a:rPr lang="en-US" sz="2300" i="1" dirty="0">
                <a:solidFill>
                  <a:schemeClr val="tx1"/>
                </a:solidFill>
                <a:latin typeface="Lucida Grande"/>
                <a:ea typeface="Helvetica Neue Light" pitchFamily="-105" charset="0"/>
                <a:cs typeface="Lucida Grande"/>
                <a:sym typeface="Helvetica Neue Light" pitchFamily="-105" charset="0"/>
              </a:rPr>
              <a:t>my</a:t>
            </a:r>
            <a:r>
              <a:rPr lang="en-US" sz="2300" dirty="0">
                <a:solidFill>
                  <a:schemeClr val="tx1"/>
                </a:solidFill>
                <a:latin typeface="Lucida Grande"/>
                <a:ea typeface="Helvetica Neue Light" pitchFamily="-105" charset="0"/>
                <a:cs typeface="Lucida Grande"/>
                <a:sym typeface="Helvetica Neue Light" pitchFamily="-105" charset="0"/>
              </a:rPr>
              <a:t> test </a:t>
            </a:r>
          </a:p>
          <a:p>
            <a:pPr marL="0" lvl="1">
              <a:spcAft>
                <a:spcPts val="600"/>
              </a:spcAft>
            </a:pPr>
            <a:r>
              <a:rPr lang="en-US" sz="2300" dirty="0">
                <a:solidFill>
                  <a:schemeClr val="tx1"/>
                </a:solidFill>
                <a:latin typeface="Helvetica Neue Light"/>
                <a:ea typeface="Helvetica Neue Light" pitchFamily="-105" charset="0"/>
                <a:cs typeface="Helvetica Neue Light"/>
                <a:sym typeface="Helvetica Neue Light" pitchFamily="-105" charset="0"/>
              </a:rPr>
              <a:t>Nietzsche provides his own test that will help you discover how you really feel about your life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523999" y="169333"/>
            <a:ext cx="6421967" cy="584776"/>
          </a:xfrm>
          <a:prstGeom prst="rect">
            <a:avLst/>
          </a:prstGeom>
          <a:noFill/>
        </p:spPr>
        <p:txBody>
          <a:bodyPr wrap="square" rtlCol="0">
            <a:spAutoFit/>
          </a:bodyPr>
          <a:lstStyle/>
          <a:p>
            <a:r>
              <a:rPr lang="en-US" sz="3200" dirty="0">
                <a:solidFill>
                  <a:srgbClr val="FFFFFF"/>
                </a:solidFill>
              </a:rPr>
              <a:t>THE ETERNAL RETURN</a:t>
            </a:r>
          </a:p>
        </p:txBody>
      </p:sp>
      <p:sp>
        <p:nvSpPr>
          <p:cNvPr id="8" name="TextBox 7"/>
          <p:cNvSpPr txBox="1"/>
          <p:nvPr/>
        </p:nvSpPr>
        <p:spPr>
          <a:xfrm>
            <a:off x="101600" y="1117600"/>
            <a:ext cx="3716867" cy="3939541"/>
          </a:xfrm>
          <a:prstGeom prst="rect">
            <a:avLst/>
          </a:prstGeom>
          <a:noFill/>
        </p:spPr>
        <p:txBody>
          <a:bodyPr wrap="square" rtlCol="0">
            <a:spAutoFit/>
          </a:bodyPr>
          <a:lstStyle/>
          <a:p>
            <a:pPr>
              <a:spcAft>
                <a:spcPts val="1200"/>
              </a:spcAft>
            </a:pPr>
            <a:r>
              <a:rPr lang="en-US" sz="2300" b="1" dirty="0">
                <a:solidFill>
                  <a:srgbClr val="008000"/>
                </a:solidFill>
                <a:latin typeface="Helvetica Neue Light"/>
                <a:cs typeface="Helvetica Neue Light"/>
              </a:rPr>
              <a:t>The Heaviest Weight: </a:t>
            </a:r>
          </a:p>
          <a:p>
            <a:pPr>
              <a:spcAft>
                <a:spcPts val="1200"/>
              </a:spcAft>
            </a:pPr>
            <a:r>
              <a:rPr lang="en-US" sz="2300" dirty="0">
                <a:solidFill>
                  <a:srgbClr val="008000"/>
                </a:solidFill>
                <a:latin typeface="Helvetica Neue Light"/>
                <a:cs typeface="Helvetica Neue Light"/>
              </a:rPr>
              <a:t>What if one day or one night a demon slinked after you into your loneliest loneliness and said to you: </a:t>
            </a:r>
          </a:p>
          <a:p>
            <a:pPr>
              <a:spcAft>
                <a:spcPts val="1200"/>
              </a:spcAft>
            </a:pPr>
            <a:r>
              <a:rPr lang="en-US" sz="2300" dirty="0">
                <a:solidFill>
                  <a:srgbClr val="008000"/>
                </a:solidFill>
                <a:latin typeface="Helvetica Neue Light"/>
                <a:cs typeface="Helvetica Neue Light"/>
              </a:rPr>
              <a:t>"This life, as you live it now and as you have lived it, you will have to live it once more, and countless times more.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199" y="169333"/>
            <a:ext cx="6345767" cy="584776"/>
          </a:xfrm>
          <a:prstGeom prst="rect">
            <a:avLst/>
          </a:prstGeom>
          <a:noFill/>
        </p:spPr>
        <p:txBody>
          <a:bodyPr wrap="square" rtlCol="0">
            <a:spAutoFit/>
          </a:bodyPr>
          <a:lstStyle/>
          <a:p>
            <a:r>
              <a:rPr lang="en-US" sz="3200" dirty="0"/>
              <a:t>THE ETERNAL RETURN</a:t>
            </a:r>
          </a:p>
        </p:txBody>
      </p:sp>
      <p:sp>
        <p:nvSpPr>
          <p:cNvPr id="8" name="TextBox 7"/>
          <p:cNvSpPr txBox="1"/>
          <p:nvPr/>
        </p:nvSpPr>
        <p:spPr>
          <a:xfrm>
            <a:off x="186263" y="962997"/>
            <a:ext cx="7662337" cy="2369880"/>
          </a:xfrm>
          <a:prstGeom prst="rect">
            <a:avLst/>
          </a:prstGeom>
          <a:noFill/>
        </p:spPr>
        <p:txBody>
          <a:bodyPr wrap="square" rtlCol="0">
            <a:spAutoFit/>
          </a:bodyPr>
          <a:lstStyle/>
          <a:p>
            <a:pPr>
              <a:spcAft>
                <a:spcPts val="1200"/>
              </a:spcAft>
            </a:pPr>
            <a:r>
              <a:rPr lang="en-US" sz="2300" dirty="0">
                <a:solidFill>
                  <a:srgbClr val="008000"/>
                </a:solidFill>
                <a:latin typeface="Helvetica Neue Light"/>
                <a:cs typeface="Helvetica Neue Light"/>
              </a:rPr>
              <a:t>And there will be nothing new about it, but every pain and every pleasure, and every thought and sigh, and everything unspeakably small and great in your life must come back to you, and all in the same series and sequence – </a:t>
            </a:r>
          </a:p>
          <a:p>
            <a:pPr>
              <a:spcAft>
                <a:spcPts val="1200"/>
              </a:spcAft>
            </a:pPr>
            <a:r>
              <a:rPr lang="en-US" sz="2300" dirty="0">
                <a:solidFill>
                  <a:srgbClr val="008000"/>
                </a:solidFill>
                <a:latin typeface="Helvetica Neue Light"/>
                <a:cs typeface="Helvetica Neue Light"/>
              </a:rPr>
              <a:t>and likewise this spider and this moonlight between the trees, and likewise this moment and I myself… </a:t>
            </a:r>
          </a:p>
        </p:txBody>
      </p:sp>
      <p:pic>
        <p:nvPicPr>
          <p:cNvPr id="4" name="Picture 3" descr="hanging-spider-1289c.gif"/>
          <p:cNvPicPr>
            <a:picLocks noChangeAspect="1"/>
          </p:cNvPicPr>
          <p:nvPr/>
        </p:nvPicPr>
        <p:blipFill>
          <a:blip r:embed="rId2"/>
          <a:srcRect l="39382" t="15350" r="38395" b="12821"/>
          <a:stretch>
            <a:fillRect/>
          </a:stretch>
        </p:blipFill>
        <p:spPr>
          <a:xfrm>
            <a:off x="7818175" y="19405"/>
            <a:ext cx="1211159" cy="3581400"/>
          </a:xfrm>
          <a:prstGeom prst="rect">
            <a:avLst/>
          </a:prstGeom>
        </p:spPr>
      </p:pic>
      <p:pic>
        <p:nvPicPr>
          <p:cNvPr id="5" name="Picture 4" descr="ER hourglass.jpg"/>
          <p:cNvPicPr>
            <a:picLocks noChangeAspect="1"/>
          </p:cNvPicPr>
          <p:nvPr/>
        </p:nvPicPr>
        <p:blipFill>
          <a:blip r:embed="rId3"/>
          <a:stretch>
            <a:fillRect/>
          </a:stretch>
        </p:blipFill>
        <p:spPr>
          <a:xfrm>
            <a:off x="0" y="3686821"/>
            <a:ext cx="3699933" cy="1974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699933" y="3556000"/>
            <a:ext cx="5113868" cy="2369880"/>
          </a:xfrm>
          <a:prstGeom prst="rect">
            <a:avLst/>
          </a:prstGeom>
        </p:spPr>
        <p:txBody>
          <a:bodyPr wrap="square">
            <a:spAutoFit/>
          </a:bodyPr>
          <a:lstStyle/>
          <a:p>
            <a:pPr>
              <a:spcAft>
                <a:spcPts val="1200"/>
              </a:spcAft>
            </a:pPr>
            <a:r>
              <a:rPr lang="en-US" sz="2300" dirty="0">
                <a:solidFill>
                  <a:srgbClr val="008000"/>
                </a:solidFill>
                <a:latin typeface="Helvetica Neue Light"/>
                <a:cs typeface="Helvetica Neue Light"/>
              </a:rPr>
              <a:t>The eternal hour-glass of existence is turned over again and again –and you with it, you mote of dust!”</a:t>
            </a:r>
          </a:p>
          <a:p>
            <a:pPr>
              <a:spcAft>
                <a:spcPts val="1200"/>
              </a:spcAft>
            </a:pPr>
            <a:r>
              <a:rPr lang="en-US" sz="2300" dirty="0">
                <a:solidFill>
                  <a:srgbClr val="008000"/>
                </a:solidFill>
                <a:latin typeface="Helvetica Neue Light"/>
                <a:cs typeface="Helvetica Neue Light"/>
              </a:rPr>
              <a:t>Wouldn’t you throw yourself down and gnash your teeth, and damn the demon that spoke this way?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ppt_x</p:attrName>
                                        </p:attrNameLst>
                                      </p:cBhvr>
                                      <p:tavLst>
                                        <p:tav tm="0">
                                          <p:val>
                                            <p:strVal val="#ppt_x"/>
                                          </p:val>
                                        </p:tav>
                                        <p:tav tm="100000">
                                          <p:val>
                                            <p:strVal val="#ppt_x"/>
                                          </p:val>
                                        </p:tav>
                                      </p:tavLst>
                                    </p:anim>
                                    <p:anim calcmode="lin" valueType="num">
                                      <p:cBhvr>
                                        <p:cTn id="9" dur="5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37"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me.jpg"/>
          <p:cNvPicPr>
            <a:picLocks noChangeAspect="1"/>
          </p:cNvPicPr>
          <p:nvPr/>
        </p:nvPicPr>
        <p:blipFill>
          <a:blip r:embed="rId2">
            <a:alphaModFix amt="28000"/>
          </a:blip>
          <a:stretch>
            <a:fillRect/>
          </a:stretch>
        </p:blipFill>
        <p:spPr>
          <a:xfrm>
            <a:off x="93133" y="-1"/>
            <a:ext cx="6858001" cy="6858001"/>
          </a:xfrm>
          <a:prstGeom prst="rect">
            <a:avLst/>
          </a:prstGeom>
          <a:ln>
            <a:noFill/>
          </a:ln>
          <a:effectLst>
            <a:softEdge rad="112500"/>
          </a:effectLst>
        </p:spPr>
      </p:pic>
      <p:sp>
        <p:nvSpPr>
          <p:cNvPr id="6" name="TextBox 5"/>
          <p:cNvSpPr txBox="1"/>
          <p:nvPr/>
        </p:nvSpPr>
        <p:spPr>
          <a:xfrm>
            <a:off x="1676399" y="169333"/>
            <a:ext cx="6269567" cy="584776"/>
          </a:xfrm>
          <a:prstGeom prst="rect">
            <a:avLst/>
          </a:prstGeom>
          <a:noFill/>
        </p:spPr>
        <p:txBody>
          <a:bodyPr wrap="square" rtlCol="0">
            <a:spAutoFit/>
          </a:bodyPr>
          <a:lstStyle/>
          <a:p>
            <a:r>
              <a:rPr lang="en-US" sz="3200" dirty="0"/>
              <a:t>THE ETERNAL RETURN</a:t>
            </a:r>
          </a:p>
        </p:txBody>
      </p:sp>
      <p:sp>
        <p:nvSpPr>
          <p:cNvPr id="8" name="TextBox 7"/>
          <p:cNvSpPr txBox="1"/>
          <p:nvPr/>
        </p:nvSpPr>
        <p:spPr>
          <a:xfrm>
            <a:off x="93133" y="754109"/>
            <a:ext cx="9050867" cy="1154162"/>
          </a:xfrm>
          <a:prstGeom prst="rect">
            <a:avLst/>
          </a:prstGeom>
          <a:noFill/>
        </p:spPr>
        <p:txBody>
          <a:bodyPr wrap="square" rtlCol="0">
            <a:spAutoFit/>
          </a:bodyPr>
          <a:lstStyle/>
          <a:p>
            <a:pPr>
              <a:spcAft>
                <a:spcPts val="1200"/>
              </a:spcAft>
            </a:pPr>
            <a:r>
              <a:rPr lang="en-US" sz="2300" b="1" dirty="0">
                <a:solidFill>
                  <a:srgbClr val="008000"/>
                </a:solidFill>
                <a:latin typeface="Helvetica Neue Light"/>
                <a:cs typeface="Helvetica Neue Light"/>
              </a:rPr>
              <a:t>Or have you ever experienced a prodigious moment in which you would answer him: "You are a God, and I have never heard anything more godlike!" </a:t>
            </a:r>
          </a:p>
        </p:txBody>
      </p:sp>
      <p:sp>
        <p:nvSpPr>
          <p:cNvPr id="4" name="Rectangle 3"/>
          <p:cNvSpPr/>
          <p:nvPr/>
        </p:nvSpPr>
        <p:spPr>
          <a:xfrm>
            <a:off x="152400" y="2133600"/>
            <a:ext cx="8822267" cy="2015936"/>
          </a:xfrm>
          <a:prstGeom prst="rect">
            <a:avLst/>
          </a:prstGeom>
        </p:spPr>
        <p:txBody>
          <a:bodyPr wrap="square">
            <a:spAutoFit/>
          </a:bodyPr>
          <a:lstStyle/>
          <a:p>
            <a:pPr>
              <a:spcAft>
                <a:spcPts val="1200"/>
              </a:spcAft>
            </a:pPr>
            <a:r>
              <a:rPr lang="en-US" sz="2300" b="1" dirty="0">
                <a:solidFill>
                  <a:srgbClr val="008000"/>
                </a:solidFill>
                <a:latin typeface="Helvetica Neue Light"/>
                <a:cs typeface="Helvetica Neue Light"/>
              </a:rPr>
              <a:t>If that thought took control of you, it would change you as you are, and maybe shatter you. </a:t>
            </a:r>
          </a:p>
          <a:p>
            <a:pPr>
              <a:spcAft>
                <a:spcPts val="1200"/>
              </a:spcAft>
            </a:pPr>
            <a:r>
              <a:rPr lang="en-US" sz="2300" b="1" dirty="0">
                <a:solidFill>
                  <a:srgbClr val="008000"/>
                </a:solidFill>
                <a:latin typeface="Helvetica Neue Light"/>
                <a:cs typeface="Helvetica Neue Light"/>
              </a:rPr>
              <a:t>The question in each and every thing, "Do you will this once more and countless times more?" would lie as the heaviest weight upon your acts! </a:t>
            </a:r>
          </a:p>
        </p:txBody>
      </p:sp>
      <p:sp>
        <p:nvSpPr>
          <p:cNvPr id="5" name="Rectangle 4"/>
          <p:cNvSpPr/>
          <p:nvPr/>
        </p:nvSpPr>
        <p:spPr>
          <a:xfrm>
            <a:off x="76200" y="4343400"/>
            <a:ext cx="8822268" cy="1615827"/>
          </a:xfrm>
          <a:prstGeom prst="rect">
            <a:avLst/>
          </a:prstGeom>
        </p:spPr>
        <p:txBody>
          <a:bodyPr wrap="square">
            <a:spAutoFit/>
          </a:bodyPr>
          <a:lstStyle/>
          <a:p>
            <a:pPr>
              <a:spcAft>
                <a:spcPts val="1200"/>
              </a:spcAft>
            </a:pPr>
            <a:r>
              <a:rPr lang="en-US" sz="2300" b="1" dirty="0">
                <a:solidFill>
                  <a:srgbClr val="008000"/>
                </a:solidFill>
                <a:latin typeface="Helvetica Neue Light"/>
                <a:cs typeface="Helvetica Neue Light"/>
              </a:rPr>
              <a:t>Or how benevolent would you have to become toward yourself and toward life in order to long for nothing more ardently than for this last ultimate eternal sanction and seal? 		</a:t>
            </a:r>
          </a:p>
          <a:p>
            <a:pPr algn="r">
              <a:spcAft>
                <a:spcPts val="1200"/>
              </a:spcAft>
            </a:pPr>
            <a:r>
              <a:rPr lang="en-US" sz="2000" b="1" dirty="0">
                <a:solidFill>
                  <a:srgbClr val="008000"/>
                </a:solidFill>
                <a:latin typeface="Helvetica Neue Light"/>
                <a:cs typeface="Helvetica Neue Light"/>
              </a:rPr>
              <a:t>[</a:t>
            </a:r>
            <a:r>
              <a:rPr lang="en-US" sz="2000" b="1" i="1" dirty="0">
                <a:solidFill>
                  <a:srgbClr val="008000"/>
                </a:solidFill>
                <a:latin typeface="Helvetica Neue Light"/>
                <a:cs typeface="Helvetica Neue Light"/>
              </a:rPr>
              <a:t>The Gay Science</a:t>
            </a:r>
            <a:r>
              <a:rPr lang="en-US" sz="2000" b="1" dirty="0">
                <a:solidFill>
                  <a:srgbClr val="008000"/>
                </a:solidFill>
                <a:latin typeface="Helvetica Neue Light"/>
                <a:cs typeface="Helvetica Neue Light"/>
              </a:rPr>
              <a:t>: 341]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sco ball with a chain&#10;&#10;Description automatically generated">
            <a:extLst>
              <a:ext uri="{FF2B5EF4-FFF2-40B4-BE49-F238E27FC236}">
                <a16:creationId xmlns:a16="http://schemas.microsoft.com/office/drawing/2014/main" id="{A9B44790-D7CC-BC4F-56C7-515C7E695C8A}"/>
              </a:ext>
            </a:extLst>
          </p:cNvPr>
          <p:cNvPicPr>
            <a:picLocks noChangeAspect="1"/>
          </p:cNvPicPr>
          <p:nvPr/>
        </p:nvPicPr>
        <p:blipFill>
          <a:blip r:embed="rId2"/>
          <a:stretch>
            <a:fillRect/>
          </a:stretch>
        </p:blipFill>
        <p:spPr>
          <a:xfrm>
            <a:off x="2555776" y="1340768"/>
            <a:ext cx="4032448" cy="4608512"/>
          </a:xfrm>
          <a:prstGeom prst="rect">
            <a:avLst/>
          </a:prstGeom>
        </p:spPr>
      </p:pic>
      <p:sp>
        <p:nvSpPr>
          <p:cNvPr id="4" name="Title 3">
            <a:extLst>
              <a:ext uri="{FF2B5EF4-FFF2-40B4-BE49-F238E27FC236}">
                <a16:creationId xmlns:a16="http://schemas.microsoft.com/office/drawing/2014/main" id="{E84F24D9-DE52-2C5B-3169-550A45EE1B0E}"/>
              </a:ext>
            </a:extLst>
          </p:cNvPr>
          <p:cNvSpPr>
            <a:spLocks noGrp="1"/>
          </p:cNvSpPr>
          <p:nvPr>
            <p:ph type="title"/>
          </p:nvPr>
        </p:nvSpPr>
        <p:spPr/>
        <p:txBody>
          <a:bodyPr/>
          <a:lstStyle/>
          <a:p>
            <a:r>
              <a:rPr lang="en-US" sz="3700" dirty="0">
                <a:latin typeface="Lucida Grande" pitchFamily="-105" charset="0"/>
                <a:ea typeface="Lucida Grande" pitchFamily="-105" charset="0"/>
                <a:cs typeface="Lucida Grande" pitchFamily="-105" charset="0"/>
                <a:sym typeface="Lucida Grande" pitchFamily="-105" charset="0"/>
              </a:rPr>
              <a:t>An Artistic View of Life</a:t>
            </a:r>
            <a:endParaRPr lang="en-US" sz="3700" dirty="0"/>
          </a:p>
        </p:txBody>
      </p:sp>
    </p:spTree>
    <p:extLst>
      <p:ext uri="{BB962C8B-B14F-4D97-AF65-F5344CB8AC3E}">
        <p14:creationId xmlns:p14="http://schemas.microsoft.com/office/powerpoint/2010/main" val="81124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rkey.jpg"/>
          <p:cNvPicPr>
            <a:picLocks noChangeAspect="1"/>
          </p:cNvPicPr>
          <p:nvPr/>
        </p:nvPicPr>
        <p:blipFill>
          <a:blip r:embed="rId2"/>
          <a:stretch>
            <a:fillRect/>
          </a:stretch>
        </p:blipFill>
        <p:spPr>
          <a:xfrm>
            <a:off x="0" y="-609600"/>
            <a:ext cx="9381309" cy="91207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rIns="132080"/>
          <a:lstStyle/>
          <a:p>
            <a:pPr indent="0" eaLnBrk="1" hangingPunct="1"/>
            <a:r>
              <a:rPr lang="en-US" sz="3600" i="1" dirty="0">
                <a:latin typeface="Helvetica Neue Light" pitchFamily="-105" charset="0"/>
                <a:ea typeface="Helvetica Neue Light" pitchFamily="-105" charset="0"/>
                <a:cs typeface="Helvetica Neue Light" pitchFamily="-105" charset="0"/>
                <a:sym typeface="Helvetica Neue Light" pitchFamily="-105" charset="0"/>
              </a:rPr>
              <a:t>What </a:t>
            </a:r>
            <a:r>
              <a:rPr lang="en-US" sz="3600" dirty="0">
                <a:latin typeface="Helvetica Neue Light" pitchFamily="-105" charset="0"/>
                <a:ea typeface="Helvetica Neue Light" pitchFamily="-105" charset="0"/>
                <a:cs typeface="Helvetica Neue Light" pitchFamily="-105" charset="0"/>
                <a:sym typeface="Helvetica Neue Light" pitchFamily="-105" charset="0"/>
              </a:rPr>
              <a:t>Do You Want?</a:t>
            </a:r>
            <a:r>
              <a:rPr lang="en-US" sz="3600" i="1" dirty="0">
                <a:latin typeface="Helvetica Neue Light" pitchFamily="-105" charset="0"/>
                <a:ea typeface="Helvetica Neue Light" pitchFamily="-105" charset="0"/>
                <a:cs typeface="Helvetica Neue Light" pitchFamily="-105" charset="0"/>
                <a:sym typeface="Helvetica Neue Light" pitchFamily="-105" charset="0"/>
              </a:rPr>
              <a:t> </a:t>
            </a:r>
            <a:br>
              <a:rPr lang="en-US" sz="3600" i="1" dirty="0">
                <a:latin typeface="Helvetica Neue Light" pitchFamily="-105" charset="0"/>
                <a:ea typeface="Helvetica Neue Light" pitchFamily="-105" charset="0"/>
                <a:cs typeface="Helvetica Neue Light" pitchFamily="-105" charset="0"/>
                <a:sym typeface="Helvetica Neue Light" pitchFamily="-105" charset="0"/>
              </a:rPr>
            </a:br>
            <a:r>
              <a:rPr lang="en-US" sz="3600" i="1" dirty="0">
                <a:latin typeface="Helvetica Neue Light" pitchFamily="-105" charset="0"/>
                <a:ea typeface="Helvetica Neue Light" pitchFamily="-105" charset="0"/>
                <a:cs typeface="Helvetica Neue Light" pitchFamily="-105" charset="0"/>
                <a:sym typeface="Helvetica Neue Light" pitchFamily="-105" charset="0"/>
              </a:rPr>
              <a:t>Why </a:t>
            </a:r>
            <a:r>
              <a:rPr lang="en-US" sz="3600" dirty="0">
                <a:latin typeface="Helvetica Neue Light" pitchFamily="-105" charset="0"/>
                <a:ea typeface="Helvetica Neue Light" pitchFamily="-105" charset="0"/>
                <a:cs typeface="Helvetica Neue Light" pitchFamily="-105" charset="0"/>
                <a:sym typeface="Helvetica Neue Light" pitchFamily="-105" charset="0"/>
              </a:rPr>
              <a:t>Do You Want </a:t>
            </a:r>
            <a:r>
              <a:rPr lang="en-US" sz="3600" i="1" dirty="0">
                <a:latin typeface="Helvetica Neue Light" pitchFamily="-105" charset="0"/>
                <a:ea typeface="Helvetica Neue Light" pitchFamily="-105" charset="0"/>
                <a:cs typeface="Helvetica Neue Light" pitchFamily="-105" charset="0"/>
                <a:sym typeface="Helvetica Neue Light" pitchFamily="-105" charset="0"/>
              </a:rPr>
              <a:t>That?</a:t>
            </a:r>
            <a:endParaRPr lang="en-US" sz="3600" i="1"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sp>
        <p:nvSpPr>
          <p:cNvPr id="4099" name="Rectangle 3"/>
          <p:cNvSpPr>
            <a:spLocks/>
          </p:cNvSpPr>
          <p:nvPr/>
        </p:nvSpPr>
        <p:spPr bwMode="auto">
          <a:xfrm>
            <a:off x="228600" y="3200400"/>
            <a:ext cx="8610600" cy="1041400"/>
          </a:xfrm>
          <a:prstGeom prst="rect">
            <a:avLst/>
          </a:prstGeom>
          <a:noFill/>
          <a:ln w="9525">
            <a:noFill/>
            <a:miter lim="800000"/>
            <a:headEnd/>
            <a:tailEnd/>
          </a:ln>
        </p:spPr>
        <p:txBody>
          <a:bodyPr lIns="0" tIns="0" rIns="40639" bIns="0">
            <a:prstTxWarp prst="textNoShape">
              <a:avLst/>
            </a:prstTxWarp>
          </a:bodyPr>
          <a:lstStyle/>
          <a:p>
            <a:pPr>
              <a:spcAft>
                <a:spcPts val="600"/>
              </a:spcAft>
              <a:tabLst>
                <a:tab pos="0" algn="l"/>
                <a:tab pos="76200" algn="l"/>
              </a:tabLst>
            </a:pPr>
            <a:endParaRPr lang="en-US" sz="20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endParaRPr>
          </a:p>
        </p:txBody>
      </p:sp>
      <p:sp>
        <p:nvSpPr>
          <p:cNvPr id="4100" name="Rectangle 4"/>
          <p:cNvSpPr>
            <a:spLocks/>
          </p:cNvSpPr>
          <p:nvPr/>
        </p:nvSpPr>
        <p:spPr bwMode="auto">
          <a:xfrm>
            <a:off x="152400" y="2057400"/>
            <a:ext cx="4343400" cy="1947664"/>
          </a:xfrm>
          <a:prstGeom prst="rect">
            <a:avLst/>
          </a:prstGeom>
          <a:noFill/>
          <a:ln w="9525">
            <a:noFill/>
            <a:miter lim="800000"/>
            <a:headEnd/>
            <a:tailEnd/>
          </a:ln>
        </p:spPr>
        <p:txBody>
          <a:bodyPr lIns="0" tIns="0" rIns="40639" bIns="0">
            <a:prstTxWarp prst="textNoShape">
              <a:avLst/>
            </a:prstTxWarp>
          </a:bodyPr>
          <a:lstStyle/>
          <a:p>
            <a:pPr marL="39688">
              <a:spcAft>
                <a:spcPts val="1200"/>
              </a:spcAft>
            </a:pPr>
            <a:r>
              <a:rPr lang="en-US" sz="2300" dirty="0">
                <a:solidFill>
                  <a:schemeClr val="tx1"/>
                </a:solidFill>
                <a:ea typeface="Arial Narrow" pitchFamily="-105" charset="0"/>
                <a:cs typeface="Arial Narrow" pitchFamily="-105" charset="0"/>
                <a:sym typeface="Arial Narrow" pitchFamily="-105" charset="0"/>
              </a:rPr>
              <a:t>Our precious “</a:t>
            </a:r>
            <a:r>
              <a:rPr lang="en-US" sz="2300" i="1" dirty="0">
                <a:solidFill>
                  <a:schemeClr val="tx1"/>
                </a:solidFill>
                <a:ea typeface="Arial Narrow" pitchFamily="-105" charset="0"/>
                <a:cs typeface="Arial Narrow" pitchFamily="-105" charset="0"/>
                <a:sym typeface="Arial Narrow" pitchFamily="-105" charset="0"/>
              </a:rPr>
              <a:t>individualit</a:t>
            </a:r>
            <a:r>
              <a:rPr lang="en-US" sz="2300" dirty="0">
                <a:solidFill>
                  <a:schemeClr val="tx1"/>
                </a:solidFill>
                <a:ea typeface="Arial Narrow" pitchFamily="-105" charset="0"/>
                <a:cs typeface="Arial Narrow" pitchFamily="-105" charset="0"/>
                <a:sym typeface="Arial Narrow" pitchFamily="-105" charset="0"/>
              </a:rPr>
              <a:t>y”?</a:t>
            </a:r>
          </a:p>
          <a:p>
            <a:pPr marL="39688">
              <a:spcAft>
                <a:spcPts val="1200"/>
              </a:spcAft>
              <a:buFont typeface="Arial" pitchFamily="-105" charset="0"/>
              <a:buChar char="•"/>
            </a:pPr>
            <a:r>
              <a:rPr lang="en-US" sz="2200" dirty="0">
                <a:solidFill>
                  <a:schemeClr val="tx1"/>
                </a:solidFill>
                <a:latin typeface="Helvetica Neue Light" pitchFamily="-105" charset="0"/>
                <a:ea typeface="Arial Narrow" pitchFamily="-105" charset="0"/>
                <a:cs typeface="Helvetica Neue Light" pitchFamily="-105" charset="0"/>
                <a:sym typeface="Arial Narrow" pitchFamily="-105" charset="0"/>
              </a:rPr>
              <a:t> merely a collection of various  dreams, character traits &amp; tastes, each quite common on their own</a:t>
            </a:r>
          </a:p>
        </p:txBody>
      </p:sp>
      <p:pic>
        <p:nvPicPr>
          <p:cNvPr id="8" name="Picture 7" descr="Doug's Wall in Grade 8.jpg"/>
          <p:cNvPicPr>
            <a:picLocks noChangeAspect="1"/>
          </p:cNvPicPr>
          <p:nvPr/>
        </p:nvPicPr>
        <p:blipFill>
          <a:blip r:embed="rId3"/>
          <a:stretch>
            <a:fillRect/>
          </a:stretch>
        </p:blipFill>
        <p:spPr>
          <a:xfrm>
            <a:off x="4648200" y="2057400"/>
            <a:ext cx="4081272" cy="2845117"/>
          </a:xfrm>
          <a:prstGeom prst="rect">
            <a:avLst/>
          </a:prstGeom>
          <a:ln w="889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30959910-6A45-E745-D24F-B2DE474772BA}"/>
              </a:ext>
            </a:extLst>
          </p:cNvPr>
          <p:cNvSpPr txBox="1"/>
          <p:nvPr/>
        </p:nvSpPr>
        <p:spPr>
          <a:xfrm>
            <a:off x="752983" y="5209653"/>
            <a:ext cx="7590276" cy="769441"/>
          </a:xfrm>
          <a:prstGeom prst="rect">
            <a:avLst/>
          </a:prstGeom>
          <a:noFill/>
        </p:spPr>
        <p:txBody>
          <a:bodyPr wrap="square" rtlCol="0">
            <a:spAutoFit/>
          </a:bodyPr>
          <a:lstStyle/>
          <a:p>
            <a:r>
              <a:rPr lang="en-US" sz="2200" dirty="0">
                <a:solidFill>
                  <a:schemeClr val="tx1"/>
                </a:solidFill>
                <a:latin typeface="Helvetica Neue Light" pitchFamily="-105" charset="0"/>
                <a:ea typeface="Arial Narrow" pitchFamily="-105" charset="0"/>
                <a:cs typeface="Helvetica Neue Light" pitchFamily="-105" charset="0"/>
                <a:sym typeface="Arial Narrow" pitchFamily="-105" charset="0"/>
              </a:rPr>
              <a:t> more than likely, we learned them all from television, social media, movies, pop songs, and advertising!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nodeType="after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ppt_x</p:attrName>
                                        </p:attrNameLst>
                                      </p:cBhvr>
                                      <p:tavLst>
                                        <p:tav tm="0">
                                          <p:val>
                                            <p:strVal val="#ppt_x"/>
                                          </p:val>
                                        </p:tav>
                                        <p:tav tm="100000">
                                          <p:val>
                                            <p:strVal val="#ppt_x"/>
                                          </p:val>
                                        </p:tav>
                                      </p:tavLst>
                                    </p:anim>
                                    <p:anim calcmode="lin" valueType="num">
                                      <p:cBhvr>
                                        <p:cTn id="12" dur="1800" decel="100000" fill="hold"/>
                                        <p:tgtEl>
                                          <p:spTgt spid="8"/>
                                        </p:tgtEl>
                                        <p:attrNameLst>
                                          <p:attrName>ppt_y</p:attrName>
                                        </p:attrNameLst>
                                      </p:cBhvr>
                                      <p:tavLst>
                                        <p:tav tm="0">
                                          <p:val>
                                            <p:strVal val="#ppt_y+1"/>
                                          </p:val>
                                        </p:tav>
                                        <p:tav tm="100000">
                                          <p:val>
                                            <p:strVal val="#ppt_y-.03"/>
                                          </p:val>
                                        </p:tav>
                                      </p:tavLst>
                                    </p:anim>
                                    <p:anim calcmode="lin" valueType="num">
                                      <p:cBhvr>
                                        <p:cTn id="13"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zartwa.jpg"/>
          <p:cNvPicPr>
            <a:picLocks noChangeAspect="1"/>
          </p:cNvPicPr>
          <p:nvPr/>
        </p:nvPicPr>
        <p:blipFill>
          <a:blip r:embed="rId2"/>
          <a:stretch>
            <a:fillRect/>
          </a:stretch>
        </p:blipFill>
        <p:spPr>
          <a:xfrm>
            <a:off x="3200400" y="152400"/>
            <a:ext cx="1919809" cy="2362200"/>
          </a:xfrm>
          <a:prstGeom prst="rect">
            <a:avLst/>
          </a:prstGeom>
        </p:spPr>
      </p:pic>
      <p:sp>
        <p:nvSpPr>
          <p:cNvPr id="2" name="Rectangle 1"/>
          <p:cNvSpPr/>
          <p:nvPr/>
        </p:nvSpPr>
        <p:spPr>
          <a:xfrm>
            <a:off x="228601" y="2667000"/>
            <a:ext cx="8763000" cy="861774"/>
          </a:xfrm>
          <a:prstGeom prst="rect">
            <a:avLst/>
          </a:prstGeom>
        </p:spPr>
        <p:txBody>
          <a:bodyPr wrap="square">
            <a:spAutoFit/>
          </a:bodyPr>
          <a:lstStyle/>
          <a:p>
            <a:pPr algn="ctr">
              <a:spcAft>
                <a:spcPts val="600"/>
              </a:spcAft>
            </a:pPr>
            <a:r>
              <a:rPr lang="en-US" sz="2500" dirty="0"/>
              <a:t>While a rare few are completely original, the vast majority of us fit into well established roles</a:t>
            </a:r>
          </a:p>
        </p:txBody>
      </p:sp>
      <p:pic>
        <p:nvPicPr>
          <p:cNvPr id="7" name="Picture 6" descr="mlk.jpg"/>
          <p:cNvPicPr>
            <a:picLocks noChangeAspect="1"/>
          </p:cNvPicPr>
          <p:nvPr/>
        </p:nvPicPr>
        <p:blipFill>
          <a:blip r:embed="rId3"/>
          <a:stretch>
            <a:fillRect/>
          </a:stretch>
        </p:blipFill>
        <p:spPr>
          <a:xfrm>
            <a:off x="5562600" y="381000"/>
            <a:ext cx="3191933" cy="1795463"/>
          </a:xfrm>
          <a:prstGeom prst="rect">
            <a:avLst/>
          </a:prstGeom>
          <a:ln>
            <a:noFill/>
          </a:ln>
          <a:effectLst>
            <a:outerShdw blurRad="292100" dist="139700" dir="2700000" algn="tl" rotWithShape="0">
              <a:srgbClr val="333333">
                <a:alpha val="65000"/>
              </a:srgbClr>
            </a:outerShdw>
          </a:effectLst>
        </p:spPr>
      </p:pic>
      <p:pic>
        <p:nvPicPr>
          <p:cNvPr id="9" name="Picture 8" descr="napoleon.jpg"/>
          <p:cNvPicPr>
            <a:picLocks noChangeAspect="1"/>
          </p:cNvPicPr>
          <p:nvPr/>
        </p:nvPicPr>
        <p:blipFill>
          <a:blip r:embed="rId4"/>
          <a:stretch>
            <a:fillRect/>
          </a:stretch>
        </p:blipFill>
        <p:spPr>
          <a:xfrm>
            <a:off x="304800" y="228600"/>
            <a:ext cx="1921989" cy="2276530"/>
          </a:xfrm>
          <a:prstGeom prst="rect">
            <a:avLst/>
          </a:prstGeom>
          <a:ln>
            <a:noFill/>
          </a:ln>
          <a:effectLst>
            <a:outerShdw blurRad="292100" dist="139700" dir="2700000" algn="tl" rotWithShape="0">
              <a:srgbClr val="333333">
                <a:alpha val="65000"/>
              </a:srgbClr>
            </a:outerShdw>
          </a:effectLst>
        </p:spPr>
      </p:pic>
      <p:pic>
        <p:nvPicPr>
          <p:cNvPr id="11" name="Picture 10" descr="breakfastclub.jpg"/>
          <p:cNvPicPr>
            <a:picLocks noChangeAspect="1"/>
          </p:cNvPicPr>
          <p:nvPr/>
        </p:nvPicPr>
        <p:blipFill>
          <a:blip r:embed="rId5"/>
          <a:stretch>
            <a:fillRect/>
          </a:stretch>
        </p:blipFill>
        <p:spPr>
          <a:xfrm>
            <a:off x="1547664" y="3731975"/>
            <a:ext cx="1819672" cy="2729508"/>
          </a:xfrm>
          <a:prstGeom prst="rect">
            <a:avLst/>
          </a:prstGeom>
        </p:spPr>
      </p:pic>
      <p:pic>
        <p:nvPicPr>
          <p:cNvPr id="12" name="Picture 11" descr="the-breakfast-club-labelled.jpg"/>
          <p:cNvPicPr>
            <a:picLocks noChangeAspect="1"/>
          </p:cNvPicPr>
          <p:nvPr/>
        </p:nvPicPr>
        <p:blipFill>
          <a:blip r:embed="rId6"/>
          <a:srcRect l="3333" r="6833"/>
          <a:stretch>
            <a:fillRect/>
          </a:stretch>
        </p:blipFill>
        <p:spPr>
          <a:xfrm>
            <a:off x="4343400" y="3733800"/>
            <a:ext cx="4563533" cy="2428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37" presetClass="entr" presetSubtype="0" fill="hold" nodeType="afterEffect">
                                  <p:stCondLst>
                                    <p:cond delay="2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7162800" cy="1600200"/>
          </a:xfrm>
        </p:spPr>
        <p:txBody>
          <a:bodyPr rIns="132080"/>
          <a:lstStyle/>
          <a:p>
            <a:pPr indent="0" eaLnBrk="1" hangingPunct="1"/>
            <a:r>
              <a:rPr lang="en-US" sz="3600" i="1" dirty="0">
                <a:latin typeface="Helvetica Neue Light" pitchFamily="-105" charset="0"/>
                <a:ea typeface="Helvetica Neue Light" pitchFamily="-105" charset="0"/>
                <a:cs typeface="Helvetica Neue Light" pitchFamily="-105" charset="0"/>
                <a:sym typeface="Helvetica Neue Light" pitchFamily="-105" charset="0"/>
              </a:rPr>
              <a:t>The “Herd” Mentality</a:t>
            </a:r>
            <a:endParaRPr lang="en-US" sz="3600" i="1"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sp>
        <p:nvSpPr>
          <p:cNvPr id="29699" name="Rectangle 2"/>
          <p:cNvSpPr>
            <a:spLocks noGrp="1" noChangeArrowheads="1"/>
          </p:cNvSpPr>
          <p:nvPr>
            <p:ph idx="1"/>
          </p:nvPr>
        </p:nvSpPr>
        <p:spPr>
          <a:xfrm>
            <a:off x="228600" y="1600200"/>
            <a:ext cx="5727700" cy="1676400"/>
          </a:xfrm>
        </p:spPr>
        <p:txBody>
          <a:bodyPr rIns="132080"/>
          <a:lstStyle/>
          <a:p>
            <a:pPr marL="0" indent="0" eaLnBrk="1" hangingPunct="1">
              <a:buNone/>
            </a:pPr>
            <a:r>
              <a:rPr lang="en-US" sz="2400" dirty="0">
                <a:latin typeface="Arial" pitchFamily="-105" charset="0"/>
                <a:ea typeface="Arial" pitchFamily="-105" charset="0"/>
                <a:cs typeface="Arial" pitchFamily="-105" charset="0"/>
                <a:sym typeface="Arial" pitchFamily="-105" charset="0"/>
              </a:rPr>
              <a:t>The fact that we think the same as others, and punish the few genuine individuals, reminds Nietzsche of the behaviour of herd animals</a:t>
            </a:r>
            <a:endParaRPr lang="en-US" sz="2400" dirty="0">
              <a:latin typeface="Arial" pitchFamily="-105" charset="0"/>
              <a:ea typeface="ヒラギノ角ゴ ProN W3" pitchFamily="-105" charset="-128"/>
              <a:cs typeface="ヒラギノ角ゴ ProN W3" pitchFamily="-105" charset="-128"/>
              <a:sym typeface="Arial" pitchFamily="-105" charset="0"/>
            </a:endParaRPr>
          </a:p>
        </p:txBody>
      </p:sp>
      <p:sp>
        <p:nvSpPr>
          <p:cNvPr id="7174" name="Rectangle 6"/>
          <p:cNvSpPr>
            <a:spLocks/>
          </p:cNvSpPr>
          <p:nvPr/>
        </p:nvSpPr>
        <p:spPr bwMode="auto">
          <a:xfrm>
            <a:off x="228600" y="3810000"/>
            <a:ext cx="5727700" cy="1200150"/>
          </a:xfrm>
          <a:prstGeom prst="rect">
            <a:avLst/>
          </a:prstGeom>
          <a:noFill/>
          <a:ln w="9525">
            <a:noFill/>
            <a:miter lim="800000"/>
            <a:headEnd/>
            <a:tailEnd/>
          </a:ln>
        </p:spPr>
        <p:txBody>
          <a:bodyPr lIns="0" tIns="0" rIns="40639" bIns="0">
            <a:prstTxWarp prst="textNoShape">
              <a:avLst/>
            </a:prstTxWarp>
          </a:bodyPr>
          <a:lstStyle/>
          <a:p>
            <a:pPr marL="39688"/>
            <a:r>
              <a:rPr lang="en-US"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A herd animal can’t think for itself; it does what others do, and gets very anxious when it’s on its own</a:t>
            </a:r>
          </a:p>
        </p:txBody>
      </p:sp>
      <p:pic>
        <p:nvPicPr>
          <p:cNvPr id="10" name="Picture 9" descr="the-comfort-in-conformity-3-1600x900.jpg"/>
          <p:cNvPicPr>
            <a:picLocks noChangeAspect="1"/>
          </p:cNvPicPr>
          <p:nvPr/>
        </p:nvPicPr>
        <p:blipFill>
          <a:blip r:embed="rId2"/>
          <a:srcRect l="21053"/>
          <a:stretch>
            <a:fillRect/>
          </a:stretch>
        </p:blipFill>
        <p:spPr>
          <a:xfrm>
            <a:off x="6324600" y="304800"/>
            <a:ext cx="2659276" cy="1894734"/>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human5.jpg"/>
          <p:cNvPicPr>
            <a:picLocks noChangeAspect="1"/>
          </p:cNvPicPr>
          <p:nvPr/>
        </p:nvPicPr>
        <p:blipFill>
          <a:blip r:embed="rId3"/>
          <a:stretch>
            <a:fillRect/>
          </a:stretch>
        </p:blipFill>
        <p:spPr>
          <a:xfrm>
            <a:off x="6324600" y="2362200"/>
            <a:ext cx="2667000" cy="2000250"/>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conformity.jpg"/>
          <p:cNvPicPr>
            <a:picLocks noChangeAspect="1"/>
          </p:cNvPicPr>
          <p:nvPr/>
        </p:nvPicPr>
        <p:blipFill>
          <a:blip r:embed="rId4"/>
          <a:stretch>
            <a:fillRect/>
          </a:stretch>
        </p:blipFill>
        <p:spPr>
          <a:xfrm>
            <a:off x="6324600" y="4495800"/>
            <a:ext cx="2668876" cy="226463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174"/>
                                        </p:tgtEl>
                                        <p:attrNameLst>
                                          <p:attrName>style.visibility</p:attrName>
                                        </p:attrNameLst>
                                      </p:cBhvr>
                                      <p:to>
                                        <p:strVal val="visible"/>
                                      </p:to>
                                    </p:set>
                                    <p:anim calcmode="lin" valueType="num">
                                      <p:cBhvr additive="base">
                                        <p:cTn id="15" dur="500" fill="hold"/>
                                        <p:tgtEl>
                                          <p:spTgt spid="7174"/>
                                        </p:tgtEl>
                                        <p:attrNameLst>
                                          <p:attrName>ppt_x</p:attrName>
                                        </p:attrNameLst>
                                      </p:cBhvr>
                                      <p:tavLst>
                                        <p:tav tm="0">
                                          <p:val>
                                            <p:strVal val="#ppt_x"/>
                                          </p:val>
                                        </p:tav>
                                        <p:tav tm="100000">
                                          <p:val>
                                            <p:strVal val="#ppt_x"/>
                                          </p:val>
                                        </p:tav>
                                      </p:tavLst>
                                    </p:anim>
                                    <p:anim calcmode="lin" valueType="num">
                                      <p:cBhvr additive="base">
                                        <p:cTn id="16" dur="500" fill="hold"/>
                                        <p:tgtEl>
                                          <p:spTgt spid="7174"/>
                                        </p:tgtEl>
                                        <p:attrNameLst>
                                          <p:attrName>ppt_y</p:attrName>
                                        </p:attrNameLst>
                                      </p:cBhvr>
                                      <p:tavLst>
                                        <p:tav tm="0">
                                          <p:val>
                                            <p:strVal val="1+#ppt_h/2"/>
                                          </p:val>
                                        </p:tav>
                                        <p:tav tm="100000">
                                          <p:val>
                                            <p:strVal val="#ppt_y"/>
                                          </p:val>
                                        </p:tav>
                                      </p:tavLst>
                                    </p:anim>
                                  </p:childTnLst>
                                </p:cTn>
                              </p:par>
                              <p:par>
                                <p:cTn id="17" presetID="37" presetClass="entr" presetSubtype="0" fill="hold" nodeType="with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nodeType="after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900" decel="100000" fill="hold"/>
                                        <p:tgtEl>
                                          <p:spTgt spid="1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85800" y="304800"/>
            <a:ext cx="7772400" cy="1219200"/>
          </a:xfrm>
        </p:spPr>
        <p:txBody>
          <a:bodyPr rIns="132080"/>
          <a:lstStyle/>
          <a:p>
            <a:pPr indent="0" eaLnBrk="1" hangingPunct="1"/>
            <a:r>
              <a:rPr lang="en-US" sz="3700" i="1" dirty="0">
                <a:latin typeface="Helvetica Neue Light" pitchFamily="-105" charset="0"/>
                <a:ea typeface="Helvetica Neue Light" pitchFamily="-105" charset="0"/>
                <a:cs typeface="Helvetica Neue Light" pitchFamily="-105" charset="0"/>
                <a:sym typeface="Helvetica Neue Light" pitchFamily="-105" charset="0"/>
              </a:rPr>
              <a:t>It Doesn’t Have To Be This Way!</a:t>
            </a:r>
            <a:endParaRPr lang="en-US" sz="3700" i="1" dirty="0">
              <a:latin typeface="Helvetica Neue Light" pitchFamily="-105" charset="0"/>
              <a:ea typeface="ヒラギノ角ゴ ProN W3" pitchFamily="-105" charset="-128"/>
              <a:cs typeface="ヒラギノ角ゴ ProN W3" pitchFamily="-105" charset="-128"/>
              <a:sym typeface="Helvetica Neue Light" pitchFamily="-105" charset="0"/>
            </a:endParaRPr>
          </a:p>
        </p:txBody>
      </p:sp>
      <p:sp>
        <p:nvSpPr>
          <p:cNvPr id="30723" name="Rectangle 2"/>
          <p:cNvSpPr>
            <a:spLocks noGrp="1" noChangeArrowheads="1"/>
          </p:cNvSpPr>
          <p:nvPr>
            <p:ph idx="1"/>
          </p:nvPr>
        </p:nvSpPr>
        <p:spPr>
          <a:xfrm>
            <a:off x="228600" y="1524000"/>
            <a:ext cx="8686800" cy="838200"/>
          </a:xfrm>
        </p:spPr>
        <p:txBody>
          <a:bodyPr rIns="132080">
            <a:noAutofit/>
          </a:bodyPr>
          <a:lstStyle/>
          <a:p>
            <a:pPr eaLnBrk="1" hangingPunct="1">
              <a:buFont typeface="Wingdings" pitchFamily="-105" charset="2"/>
              <a:buNone/>
            </a:pPr>
            <a:r>
              <a:rPr lang="en-US" sz="2500" dirty="0">
                <a:latin typeface="Arial" pitchFamily="-105" charset="0"/>
                <a:ea typeface="Arial" pitchFamily="-105" charset="0"/>
                <a:cs typeface="Arial" pitchFamily="-105" charset="0"/>
                <a:sym typeface="Arial" pitchFamily="-105" charset="0"/>
              </a:rPr>
              <a:t>We </a:t>
            </a:r>
            <a:r>
              <a:rPr lang="en-US" sz="2500" i="1" dirty="0">
                <a:latin typeface="Arial Italic" charset="0"/>
                <a:ea typeface="Arial Italic" charset="0"/>
                <a:cs typeface="Arial Italic" charset="0"/>
                <a:sym typeface="Arial Italic" charset="0"/>
              </a:rPr>
              <a:t>can</a:t>
            </a:r>
            <a:r>
              <a:rPr lang="en-US" sz="2500" dirty="0">
                <a:latin typeface="Arial Italic" charset="0"/>
                <a:ea typeface="Arial Italic" charset="0"/>
                <a:cs typeface="Arial Italic" charset="0"/>
                <a:sym typeface="Arial Italic" charset="0"/>
              </a:rPr>
              <a:t> become</a:t>
            </a:r>
            <a:r>
              <a:rPr lang="en-US" sz="2500" dirty="0">
                <a:latin typeface="Arial" pitchFamily="-105" charset="0"/>
                <a:ea typeface="Arial" pitchFamily="-105" charset="0"/>
                <a:cs typeface="Arial" pitchFamily="-105" charset="0"/>
                <a:sym typeface="Arial" pitchFamily="-105" charset="0"/>
              </a:rPr>
              <a:t> genuine individuals, and Nietzsche encourages us to try</a:t>
            </a:r>
            <a:endParaRPr lang="en-US" sz="2500" dirty="0">
              <a:latin typeface="Arial" pitchFamily="-105" charset="0"/>
              <a:ea typeface="ヒラギノ角ゴ ProN W3" pitchFamily="-105" charset="-128"/>
              <a:cs typeface="ヒラギノ角ゴ ProN W3" pitchFamily="-105" charset="-128"/>
              <a:sym typeface="Arial" pitchFamily="-105" charset="0"/>
            </a:endParaRPr>
          </a:p>
        </p:txBody>
      </p:sp>
      <p:sp>
        <p:nvSpPr>
          <p:cNvPr id="8195" name="Rectangle 3"/>
          <p:cNvSpPr>
            <a:spLocks/>
          </p:cNvSpPr>
          <p:nvPr/>
        </p:nvSpPr>
        <p:spPr bwMode="auto">
          <a:xfrm>
            <a:off x="228600" y="2590800"/>
            <a:ext cx="8382000" cy="830263"/>
          </a:xfrm>
          <a:prstGeom prst="rect">
            <a:avLst/>
          </a:prstGeom>
          <a:noFill/>
          <a:ln w="9525">
            <a:noFill/>
            <a:miter lim="800000"/>
            <a:headEnd/>
            <a:tailEnd/>
          </a:ln>
        </p:spPr>
        <p:txBody>
          <a:bodyPr lIns="0" tIns="0" rIns="40639" bIns="0">
            <a:prstTxWarp prst="textNoShape">
              <a:avLst/>
            </a:prstTxWarp>
          </a:bodyPr>
          <a:lstStyle/>
          <a:p>
            <a:pPr marL="39688"/>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But to do this, we need to overcome two things:</a:t>
            </a:r>
            <a:b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br>
            <a:r>
              <a:rPr lang="en-US" sz="2300" i="1"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Fear</a:t>
            </a: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 and </a:t>
            </a:r>
            <a:r>
              <a:rPr lang="en-US" sz="2300" i="1"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Laziness</a:t>
            </a:r>
            <a:r>
              <a:rPr lang="en-US" sz="2300" dirty="0">
                <a:solidFill>
                  <a:schemeClr val="tx1"/>
                </a:solidFill>
                <a:latin typeface="Helvetica Neue Light" pitchFamily="-105" charset="0"/>
                <a:ea typeface="Helvetica Neue Light" pitchFamily="-105" charset="0"/>
                <a:cs typeface="Helvetica Neue Light" pitchFamily="-105" charset="0"/>
                <a:sym typeface="Helvetica Neue Light" pitchFamily="-105" charset="0"/>
              </a:rPr>
              <a:t>:</a:t>
            </a:r>
          </a:p>
        </p:txBody>
      </p:sp>
      <p:sp>
        <p:nvSpPr>
          <p:cNvPr id="8196" name="Rectangle 4"/>
          <p:cNvSpPr>
            <a:spLocks/>
          </p:cNvSpPr>
          <p:nvPr/>
        </p:nvSpPr>
        <p:spPr bwMode="auto">
          <a:xfrm>
            <a:off x="228600" y="3733800"/>
            <a:ext cx="7924800" cy="1752600"/>
          </a:xfrm>
          <a:prstGeom prst="rect">
            <a:avLst/>
          </a:prstGeom>
          <a:noFill/>
          <a:ln w="9525">
            <a:noFill/>
            <a:miter lim="800000"/>
            <a:headEnd/>
            <a:tailEnd/>
          </a:ln>
        </p:spPr>
        <p:txBody>
          <a:bodyPr lIns="0" tIns="0" rIns="40639" bIns="0">
            <a:prstTxWarp prst="textNoShape">
              <a:avLst/>
            </a:prstTxWarp>
          </a:bodyPr>
          <a:lstStyle/>
          <a:p>
            <a:pPr marL="663575" indent="-166688">
              <a:buClr>
                <a:srgbClr val="463634"/>
              </a:buClr>
              <a:buSzPct val="100000"/>
              <a:buFont typeface="Arial" pitchFamily="-105" charset="0"/>
              <a:buChar char="•"/>
            </a:pPr>
            <a:r>
              <a:rPr lang="en-US" sz="2200" dirty="0">
                <a:solidFill>
                  <a:schemeClr val="tx1"/>
                </a:solidFill>
                <a:latin typeface="Lucida Grande"/>
                <a:ea typeface="Arial Narrow" pitchFamily="-105" charset="0"/>
                <a:cs typeface="Lucida Grande"/>
                <a:sym typeface="Arial Narrow" pitchFamily="-105" charset="0"/>
              </a:rPr>
              <a:t>Fear of being alone, without the security of fitting in with the surrounding culture</a:t>
            </a:r>
          </a:p>
          <a:p>
            <a:pPr marL="663575" indent="-166688">
              <a:buClr>
                <a:srgbClr val="463634"/>
              </a:buClr>
              <a:buSzPct val="100000"/>
              <a:buFont typeface="Arial" pitchFamily="-105" charset="0"/>
              <a:buChar char="•"/>
            </a:pPr>
            <a:endParaRPr lang="en-US" sz="2200" dirty="0">
              <a:solidFill>
                <a:schemeClr val="tx1"/>
              </a:solidFill>
              <a:latin typeface="Lucida Grande"/>
              <a:ea typeface="Arial Narrow" pitchFamily="-105" charset="0"/>
              <a:cs typeface="Lucida Grande"/>
              <a:sym typeface="Arial Narrow" pitchFamily="-105" charset="0"/>
            </a:endParaRPr>
          </a:p>
          <a:p>
            <a:pPr marL="663575" indent="-166688">
              <a:buClr>
                <a:srgbClr val="463634"/>
              </a:buClr>
              <a:buSzPct val="100000"/>
              <a:buFont typeface="Arial" pitchFamily="-105" charset="0"/>
              <a:buChar char="•"/>
            </a:pPr>
            <a:r>
              <a:rPr lang="en-US" sz="2200" dirty="0">
                <a:solidFill>
                  <a:schemeClr val="tx1"/>
                </a:solidFill>
                <a:latin typeface="Lucida Grande"/>
                <a:ea typeface="Arial Narrow" pitchFamily="-105" charset="0"/>
                <a:cs typeface="Lucida Grande"/>
                <a:sym typeface="Arial Narrow" pitchFamily="-105" charset="0"/>
              </a:rPr>
              <a:t>Laziness, that makes us flee from the work it would take to really become individuals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8196"/>
                                        </p:tgtEl>
                                        <p:attrNameLst>
                                          <p:attrName>style.visibility</p:attrName>
                                        </p:attrNameLst>
                                      </p:cBhvr>
                                      <p:to>
                                        <p:strVal val="visible"/>
                                      </p:to>
                                    </p:set>
                                    <p:anim calcmode="lin" valueType="num">
                                      <p:cBhvr additive="base">
                                        <p:cTn id="12" dur="500" fill="hold"/>
                                        <p:tgtEl>
                                          <p:spTgt spid="8196"/>
                                        </p:tgtEl>
                                        <p:attrNameLst>
                                          <p:attrName>ppt_x</p:attrName>
                                        </p:attrNameLst>
                                      </p:cBhvr>
                                      <p:tavLst>
                                        <p:tav tm="0">
                                          <p:val>
                                            <p:strVal val="#ppt_x"/>
                                          </p:val>
                                        </p:tav>
                                        <p:tav tm="100000">
                                          <p:val>
                                            <p:strVal val="#ppt_x"/>
                                          </p:val>
                                        </p:tav>
                                      </p:tavLst>
                                    </p:anim>
                                    <p:anim calcmode="lin" valueType="num">
                                      <p:cBhvr additive="base">
                                        <p:cTn id="13"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rIns="132080"/>
          <a:lstStyle/>
          <a:p>
            <a:pPr indent="0" eaLnBrk="1" hangingPunct="1"/>
            <a:r>
              <a:rPr lang="en-US" sz="3800" dirty="0"/>
              <a:t>Nietzsche:</a:t>
            </a:r>
            <a:r>
              <a:rPr lang="en-US" dirty="0"/>
              <a:t> </a:t>
            </a:r>
            <a:r>
              <a:rPr lang="en-US" sz="3600" dirty="0"/>
              <a:t>from </a:t>
            </a:r>
            <a:r>
              <a:rPr lang="en-US" sz="3600" i="1" dirty="0"/>
              <a:t>Untimely Meditations</a:t>
            </a:r>
          </a:p>
        </p:txBody>
      </p:sp>
      <p:sp>
        <p:nvSpPr>
          <p:cNvPr id="10243" name="Rectangle 3"/>
          <p:cNvSpPr>
            <a:spLocks/>
          </p:cNvSpPr>
          <p:nvPr/>
        </p:nvSpPr>
        <p:spPr bwMode="auto">
          <a:xfrm>
            <a:off x="381000" y="1524000"/>
            <a:ext cx="8382000" cy="2438400"/>
          </a:xfrm>
          <a:prstGeom prst="rect">
            <a:avLst/>
          </a:prstGeom>
          <a:noFill/>
          <a:ln w="9525">
            <a:noFill/>
            <a:miter lim="800000"/>
            <a:headEnd/>
            <a:tailEnd/>
          </a:ln>
        </p:spPr>
        <p:txBody>
          <a:bodyPr lIns="0" tIns="0" rIns="40639" bIns="0">
            <a:prstTxWarp prst="textNoShape">
              <a:avLst/>
            </a:prstTxWarp>
          </a:bodyPr>
          <a:lstStyle/>
          <a:p>
            <a:pPr marL="39688">
              <a:spcAft>
                <a:spcPts val="600"/>
              </a:spcAft>
            </a:pPr>
            <a:r>
              <a:rPr lang="en-US" sz="2300" dirty="0">
                <a:solidFill>
                  <a:srgbClr val="008000"/>
                </a:solidFill>
                <a:latin typeface="Helvetica Neue Light" pitchFamily="-105" charset="0"/>
                <a:ea typeface="Helvetica Neue Light" pitchFamily="-105" charset="0"/>
                <a:cs typeface="Helvetica Neue Light" pitchFamily="-105" charset="0"/>
                <a:sym typeface="Helvetica Neue Light" pitchFamily="-105" charset="0"/>
              </a:rPr>
              <a:t>“What is it that forces the individual to fear his neighbor, to think and act like a member of a herd, and to have no joy in himself? ... </a:t>
            </a:r>
          </a:p>
          <a:p>
            <a:pPr marL="39688">
              <a:spcAft>
                <a:spcPts val="600"/>
              </a:spcAft>
            </a:pPr>
            <a:r>
              <a:rPr lang="en-US" sz="2300" dirty="0">
                <a:solidFill>
                  <a:srgbClr val="008000"/>
                </a:solidFill>
                <a:latin typeface="Helvetica Neue Light" pitchFamily="-105" charset="0"/>
                <a:ea typeface="Helvetica Neue Light" pitchFamily="-105" charset="0"/>
                <a:cs typeface="Helvetica Neue Light" pitchFamily="-105" charset="0"/>
                <a:sym typeface="Helvetica Neue Light" pitchFamily="-105" charset="0"/>
              </a:rPr>
              <a:t>For the majority it is idleness, inertia, in short laziness… </a:t>
            </a:r>
          </a:p>
          <a:p>
            <a:pPr marL="39688">
              <a:spcAft>
                <a:spcPts val="600"/>
              </a:spcAft>
            </a:pPr>
            <a:r>
              <a:rPr lang="en-US" sz="2300" dirty="0">
                <a:solidFill>
                  <a:srgbClr val="008000"/>
                </a:solidFill>
                <a:latin typeface="Helvetica Neue Light" pitchFamily="-105" charset="0"/>
                <a:ea typeface="Helvetica Neue Light" pitchFamily="-105" charset="0"/>
                <a:cs typeface="Helvetica Neue Light" pitchFamily="-105" charset="0"/>
                <a:sym typeface="Helvetica Neue Light" pitchFamily="-105" charset="0"/>
              </a:rPr>
              <a:t>men are even lazier than they are fearful, and fear most of all the burdensome nuisance of absolute honesty and nakedness</a:t>
            </a:r>
          </a:p>
          <a:p>
            <a:pPr marL="39688">
              <a:spcAft>
                <a:spcPts val="600"/>
              </a:spcAft>
            </a:pPr>
            <a:r>
              <a:rPr lang="en-US" sz="2300" dirty="0">
                <a:solidFill>
                  <a:srgbClr val="008000"/>
                </a:solidFill>
                <a:latin typeface="Helvetica Neue Light" pitchFamily="-105" charset="0"/>
                <a:ea typeface="Helvetica Neue Light" pitchFamily="-105" charset="0"/>
                <a:cs typeface="Helvetica Neue Light" pitchFamily="-105" charset="0"/>
                <a:sym typeface="Helvetica Neue Light" pitchFamily="-105" charset="0"/>
              </a:rPr>
              <a:t>... </a:t>
            </a:r>
          </a:p>
        </p:txBody>
      </p:sp>
      <p:sp>
        <p:nvSpPr>
          <p:cNvPr id="10244" name="Rectangle 4"/>
          <p:cNvSpPr>
            <a:spLocks/>
          </p:cNvSpPr>
          <p:nvPr/>
        </p:nvSpPr>
        <p:spPr bwMode="auto">
          <a:xfrm>
            <a:off x="381000" y="4191000"/>
            <a:ext cx="8382000" cy="1447800"/>
          </a:xfrm>
          <a:prstGeom prst="rect">
            <a:avLst/>
          </a:prstGeom>
          <a:noFill/>
          <a:ln w="9525">
            <a:noFill/>
            <a:miter lim="800000"/>
            <a:headEnd/>
            <a:tailEnd/>
          </a:ln>
        </p:spPr>
        <p:txBody>
          <a:bodyPr lIns="0" tIns="0" rIns="40639" bIns="0">
            <a:prstTxWarp prst="textNoShape">
              <a:avLst/>
            </a:prstTxWarp>
          </a:bodyPr>
          <a:lstStyle/>
          <a:p>
            <a:pPr marL="39688">
              <a:spcAft>
                <a:spcPts val="600"/>
              </a:spcAft>
            </a:pPr>
            <a:r>
              <a:rPr lang="en-US" sz="2300" dirty="0">
                <a:solidFill>
                  <a:srgbClr val="008000"/>
                </a:solidFill>
                <a:latin typeface="Helvetica Neue Light" pitchFamily="-105" charset="0"/>
                <a:ea typeface="Helvetica Neue Light" pitchFamily="-105" charset="0"/>
                <a:cs typeface="Helvetica Neue Light" pitchFamily="-105" charset="0"/>
                <a:sym typeface="Helvetica Neue Light" pitchFamily="-105" charset="0"/>
              </a:rPr>
              <a:t>Artists alone hate this lazy tendency toward borrowed manners and appropriated opinions… </a:t>
            </a:r>
          </a:p>
          <a:p>
            <a:pPr marL="39688">
              <a:spcAft>
                <a:spcPts val="600"/>
              </a:spcAft>
            </a:pPr>
            <a:r>
              <a:rPr lang="en-US" sz="2300" dirty="0">
                <a:solidFill>
                  <a:srgbClr val="008000"/>
                </a:solidFill>
                <a:latin typeface="Helvetica Neue Light" pitchFamily="-105" charset="0"/>
                <a:ea typeface="Helvetica Neue Light" pitchFamily="-105" charset="0"/>
                <a:cs typeface="Helvetica Neue Light" pitchFamily="-105" charset="0"/>
                <a:sym typeface="Helvetica Neue Light" pitchFamily="-105" charset="0"/>
              </a:rPr>
              <a:t>they dare to show us that man, when he is most unique, is beautiful… and never </a:t>
            </a:r>
            <a:r>
              <a:rPr lang="en-US" sz="2300" i="1" dirty="0">
                <a:solidFill>
                  <a:srgbClr val="008000"/>
                </a:solidFill>
                <a:latin typeface="Helvetica Neue Light" pitchFamily="-105" charset="0"/>
                <a:ea typeface="Helvetica Neue Light" pitchFamily="-105" charset="0"/>
                <a:cs typeface="Helvetica Neue Light" pitchFamily="-105" charset="0"/>
                <a:sym typeface="Helvetica Neue Light" pitchFamily="-105" charset="0"/>
              </a:rPr>
              <a:t>boring</a:t>
            </a:r>
            <a:r>
              <a:rPr lang="en-US" sz="2300" dirty="0">
                <a:solidFill>
                  <a:srgbClr val="008000"/>
                </a:solidFill>
                <a:latin typeface="Helvetica Neue Light" pitchFamily="-105" charset="0"/>
                <a:ea typeface="Helvetica Neue Light" pitchFamily="-105" charset="0"/>
                <a:cs typeface="Helvetica Neue Light" pitchFamily="-105" charset="0"/>
                <a:sym typeface="Helvetica Neue Light" pitchFamily="-105"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66" y="388709"/>
            <a:ext cx="5376334" cy="2446824"/>
          </a:xfrm>
          <a:prstGeom prst="rect">
            <a:avLst/>
          </a:prstGeom>
        </p:spPr>
        <p:txBody>
          <a:bodyPr wrap="square">
            <a:spAutoFit/>
          </a:bodyPr>
          <a:lstStyle/>
          <a:p>
            <a:pPr>
              <a:spcAft>
                <a:spcPts val="1800"/>
              </a:spcAft>
            </a:pPr>
            <a:r>
              <a:rPr lang="en-US" sz="2300" dirty="0">
                <a:solidFill>
                  <a:srgbClr val="008000"/>
                </a:solidFill>
                <a:latin typeface="Helvetica Neue Light"/>
                <a:cs typeface="Helvetica Neue Light"/>
              </a:rPr>
              <a:t>“When the great thinker despises human beings, he despises their laziness: </a:t>
            </a:r>
          </a:p>
          <a:p>
            <a:pPr>
              <a:spcAft>
                <a:spcPts val="1800"/>
              </a:spcAft>
            </a:pPr>
            <a:r>
              <a:rPr lang="en-US" sz="2300" dirty="0">
                <a:solidFill>
                  <a:srgbClr val="008000"/>
                </a:solidFill>
                <a:latin typeface="Helvetica Neue Light"/>
                <a:cs typeface="Helvetica Neue Light"/>
              </a:rPr>
              <a:t>for it is on account of their laziness that men seem like manufactured goods, unimportant, and unworthy to be associated with or instructed. </a:t>
            </a:r>
          </a:p>
        </p:txBody>
      </p:sp>
      <p:pic>
        <p:nvPicPr>
          <p:cNvPr id="4" name="Picture 3" descr="manuf humans.jpg"/>
          <p:cNvPicPr>
            <a:picLocks noChangeAspect="1"/>
          </p:cNvPicPr>
          <p:nvPr/>
        </p:nvPicPr>
        <p:blipFill>
          <a:blip r:embed="rId2"/>
          <a:stretch>
            <a:fillRect/>
          </a:stretch>
        </p:blipFill>
        <p:spPr>
          <a:xfrm>
            <a:off x="5715000" y="457200"/>
            <a:ext cx="3255433" cy="1829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28600" y="3276600"/>
            <a:ext cx="8610600" cy="1738937"/>
          </a:xfrm>
          <a:prstGeom prst="rect">
            <a:avLst/>
          </a:prstGeom>
        </p:spPr>
        <p:txBody>
          <a:bodyPr wrap="square">
            <a:spAutoFit/>
          </a:bodyPr>
          <a:lstStyle/>
          <a:p>
            <a:pPr>
              <a:spcAft>
                <a:spcPts val="1800"/>
              </a:spcAft>
            </a:pPr>
            <a:r>
              <a:rPr lang="en-US" sz="2300" dirty="0">
                <a:solidFill>
                  <a:srgbClr val="008000"/>
                </a:solidFill>
                <a:latin typeface="Helvetica Neue Light"/>
                <a:cs typeface="Helvetica Neue Light"/>
              </a:rPr>
              <a:t>Human beings who do not want to belong to the mass need only to stop being comfortable; follow their conscience, which cries out: </a:t>
            </a:r>
          </a:p>
          <a:p>
            <a:pPr>
              <a:spcAft>
                <a:spcPts val="1800"/>
              </a:spcAft>
            </a:pPr>
            <a:r>
              <a:rPr lang="en-US" sz="2300" dirty="0">
                <a:solidFill>
                  <a:srgbClr val="008000"/>
                </a:solidFill>
                <a:latin typeface="Helvetica Neue Light"/>
                <a:cs typeface="Helvetica Neue Light"/>
              </a:rPr>
              <a:t>"Be yourself! All that you are now doing, thinking, and desiring is not really yourself.”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n-conformist cartoon.jpg"/>
          <p:cNvPicPr>
            <a:picLocks noChangeAspect="1"/>
          </p:cNvPicPr>
          <p:nvPr/>
        </p:nvPicPr>
        <p:blipFill>
          <a:blip r:embed="rId2"/>
          <a:stretch>
            <a:fillRect/>
          </a:stretch>
        </p:blipFill>
        <p:spPr>
          <a:xfrm>
            <a:off x="1397000" y="1104900"/>
            <a:ext cx="6350000" cy="4648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2476</TotalTime>
  <Pages>0</Pages>
  <Words>1722</Words>
  <Characters>0</Characters>
  <Application>Microsoft Macintosh PowerPoint</Application>
  <PresentationFormat>On-screen Show (4:3)</PresentationFormat>
  <Lines>0</Lines>
  <Paragraphs>120</Paragraphs>
  <Slides>25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Italic</vt:lpstr>
      <vt:lpstr>Arial Narrow</vt:lpstr>
      <vt:lpstr>Calisto MT</vt:lpstr>
      <vt:lpstr>Cambria</vt:lpstr>
      <vt:lpstr>Courier New</vt:lpstr>
      <vt:lpstr>Helvetica Neue Light</vt:lpstr>
      <vt:lpstr>Lucida Grande</vt:lpstr>
      <vt:lpstr>Symbol</vt:lpstr>
      <vt:lpstr>Wingdings</vt:lpstr>
      <vt:lpstr>Venture</vt:lpstr>
      <vt:lpstr>Friedrich Nietzsche:  THE SELF AS ART</vt:lpstr>
      <vt:lpstr>What Do You Want?  Why Do You Want That?</vt:lpstr>
      <vt:lpstr>What Do You Want?  Why Do You Want That?</vt:lpstr>
      <vt:lpstr>PowerPoint Presentation</vt:lpstr>
      <vt:lpstr>The “Herd” Mentality</vt:lpstr>
      <vt:lpstr>It Doesn’t Have To Be This Way!</vt:lpstr>
      <vt:lpstr>Nietzsche: from Untimely Meditations</vt:lpstr>
      <vt:lpstr>PowerPoint Presentation</vt:lpstr>
      <vt:lpstr>PowerPoint Presentation</vt:lpstr>
      <vt:lpstr>Against Lazy Authenticity</vt:lpstr>
      <vt:lpstr>Customizing makes you an Individual…</vt:lpstr>
      <vt:lpstr>PowerPoint Presentation</vt:lpstr>
      <vt:lpstr>The Self as a Work of Art</vt:lpstr>
      <vt:lpstr>The Self as a Work of Art</vt:lpstr>
      <vt:lpstr>PowerPoint Presentation</vt:lpstr>
      <vt:lpstr>Art and Authenticity</vt:lpstr>
      <vt:lpstr>An Artistic View of Life</vt:lpstr>
      <vt:lpstr>An Artistic View of Life</vt:lpstr>
      <vt:lpstr>An Artistic View of Life</vt:lpstr>
      <vt:lpstr>An Artistic View of Life: A Test</vt:lpstr>
      <vt:lpstr>PowerPoint Presentation</vt:lpstr>
      <vt:lpstr>PowerPoint Presentation</vt:lpstr>
      <vt:lpstr>PowerPoint Presentation</vt:lpstr>
      <vt:lpstr>An Artistic View of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Friedrich Nietzsche:</dc:title>
  <dc:subject/>
  <dc:creator>Julie Wright</dc:creator>
  <cp:keywords/>
  <dc:description/>
  <cp:lastModifiedBy> </cp:lastModifiedBy>
  <cp:revision>37</cp:revision>
  <cp:lastPrinted>2016-12-04T04:34:48Z</cp:lastPrinted>
  <dcterms:created xsi:type="dcterms:W3CDTF">2016-12-07T05:36:38Z</dcterms:created>
  <dcterms:modified xsi:type="dcterms:W3CDTF">2025-04-06T20:01:42Z</dcterms:modified>
</cp:coreProperties>
</file>