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7" r:id="rId1"/>
  </p:sldMasterIdLst>
  <p:notesMasterIdLst>
    <p:notesMasterId r:id="rId12"/>
  </p:notesMasterIdLst>
  <p:handoutMasterIdLst>
    <p:handoutMasterId r:id="rId13"/>
  </p:handoutMasterIdLst>
  <p:sldIdLst>
    <p:sldId id="256" r:id="rId2"/>
    <p:sldId id="275" r:id="rId3"/>
    <p:sldId id="271" r:id="rId4"/>
    <p:sldId id="270" r:id="rId5"/>
    <p:sldId id="273" r:id="rId6"/>
    <p:sldId id="261" r:id="rId7"/>
    <p:sldId id="279" r:id="rId8"/>
    <p:sldId id="277" r:id="rId9"/>
    <p:sldId id="278" r:id="rId10"/>
    <p:sldId id="280"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clrMode="bw" frameSlides="1"/>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857"/>
    <p:restoredTop sz="94686"/>
  </p:normalViewPr>
  <p:slideViewPr>
    <p:cSldViewPr snapToGrid="0" snapToObjects="1">
      <p:cViewPr varScale="1">
        <p:scale>
          <a:sx n="167" d="100"/>
          <a:sy n="167" d="100"/>
        </p:scale>
        <p:origin x="192" y="2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35EB94D-1D41-F044-A120-B54D6CDF6531}" type="datetimeFigureOut">
              <a:rPr lang="en-US" smtClean="0"/>
              <a:pPr/>
              <a:t>1/9/25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FC3B71B-0FA5-4A4A-82FD-9F5FF39E216E}" type="slidenum">
              <a:rPr lang="en-US" smtClean="0"/>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DC005E-098F-2E49-B5B1-958388474A4A}" type="datetimeFigureOut">
              <a:rPr lang="en-US" smtClean="0"/>
              <a:pPr/>
              <a:t>1/9/25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980AFD-A611-1548-9197-96CB733FF609}"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Example: Helping a stranger in need.  We want to feel good about ourselves because</a:t>
            </a:r>
            <a:r>
              <a:rPr lang="en-US" baseline="0" dirty="0"/>
              <a:t> </a:t>
            </a:r>
            <a:r>
              <a:rPr lang="en-US" i="1" baseline="0" dirty="0"/>
              <a:t>we really did </a:t>
            </a:r>
            <a:r>
              <a:rPr lang="en-US" baseline="0" dirty="0"/>
              <a:t>help someone. The feeling or memory of having done so is not enough on its own.</a:t>
            </a:r>
            <a:endParaRPr lang="en-US" dirty="0"/>
          </a:p>
        </p:txBody>
      </p:sp>
      <p:sp>
        <p:nvSpPr>
          <p:cNvPr id="4" name="Slide Number Placeholder 3"/>
          <p:cNvSpPr>
            <a:spLocks noGrp="1"/>
          </p:cNvSpPr>
          <p:nvPr>
            <p:ph type="sldNum" sz="quarter" idx="10"/>
          </p:nvPr>
        </p:nvSpPr>
        <p:spPr/>
        <p:txBody>
          <a:bodyPr/>
          <a:lstStyle/>
          <a:p>
            <a:fld id="{1C980AFD-A611-1548-9197-96CB733FF609}" type="slidenum">
              <a:rPr lang="en-US" smtClean="0"/>
              <a:pPr/>
              <a:t>5</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Examples: Romantic Love and</a:t>
            </a:r>
            <a:r>
              <a:rPr lang="en-US" baseline="0" dirty="0"/>
              <a:t> the Presence of God</a:t>
            </a:r>
            <a:endParaRPr lang="en-US" dirty="0"/>
          </a:p>
        </p:txBody>
      </p:sp>
      <p:sp>
        <p:nvSpPr>
          <p:cNvPr id="4" name="Slide Number Placeholder 3"/>
          <p:cNvSpPr>
            <a:spLocks noGrp="1"/>
          </p:cNvSpPr>
          <p:nvPr>
            <p:ph type="sldNum" sz="quarter" idx="10"/>
          </p:nvPr>
        </p:nvSpPr>
        <p:spPr/>
        <p:txBody>
          <a:bodyPr/>
          <a:lstStyle/>
          <a:p>
            <a:fld id="{1C980AFD-A611-1548-9197-96CB733FF609}" type="slidenum">
              <a:rPr lang="en-US" smtClean="0"/>
              <a:pPr/>
              <a:t>8</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CA"/>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CA"/>
              <a:t>Click to edit Master subtitle style</a:t>
            </a:r>
            <a:endParaRPr kumimoji="0" lang="en-US"/>
          </a:p>
        </p:txBody>
      </p:sp>
      <p:sp>
        <p:nvSpPr>
          <p:cNvPr id="30" name="Date Placeholder 29"/>
          <p:cNvSpPr>
            <a:spLocks noGrp="1"/>
          </p:cNvSpPr>
          <p:nvPr>
            <p:ph type="dt" sz="half" idx="10"/>
          </p:nvPr>
        </p:nvSpPr>
        <p:spPr/>
        <p:txBody>
          <a:bodyPr/>
          <a:lstStyle/>
          <a:p>
            <a:fld id="{7AFBE906-AAD9-0142-BC04-BC7A1A842C8B}" type="datetimeFigureOut">
              <a:rPr lang="en-US" smtClean="0"/>
              <a:pPr/>
              <a:t>1/9/25</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AB17EEAA-EA8A-944B-8B73-6F0E1725673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CA"/>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CA"/>
              <a:t>Click to edit Master text styles</a:t>
            </a:r>
          </a:p>
          <a:p>
            <a:pPr lvl="1" eaLnBrk="1" latinLnBrk="0" hangingPunct="1"/>
            <a:r>
              <a:rPr lang="en-CA"/>
              <a:t>Second level</a:t>
            </a:r>
          </a:p>
          <a:p>
            <a:pPr lvl="2" eaLnBrk="1" latinLnBrk="0" hangingPunct="1"/>
            <a:r>
              <a:rPr lang="en-CA"/>
              <a:t>Third level</a:t>
            </a:r>
          </a:p>
          <a:p>
            <a:pPr lvl="3" eaLnBrk="1" latinLnBrk="0" hangingPunct="1"/>
            <a:r>
              <a:rPr lang="en-CA"/>
              <a:t>Fourth level</a:t>
            </a:r>
          </a:p>
          <a:p>
            <a:pPr lvl="4" eaLnBrk="1" latinLnBrk="0" hangingPunct="1"/>
            <a:r>
              <a:rPr lang="en-CA"/>
              <a:t>Fifth level</a:t>
            </a:r>
            <a:endParaRPr kumimoji="0" lang="en-US"/>
          </a:p>
        </p:txBody>
      </p:sp>
      <p:sp>
        <p:nvSpPr>
          <p:cNvPr id="4" name="Date Placeholder 3"/>
          <p:cNvSpPr>
            <a:spLocks noGrp="1"/>
          </p:cNvSpPr>
          <p:nvPr>
            <p:ph type="dt" sz="half" idx="10"/>
          </p:nvPr>
        </p:nvSpPr>
        <p:spPr/>
        <p:txBody>
          <a:bodyPr/>
          <a:lstStyle/>
          <a:p>
            <a:fld id="{7AFBE906-AAD9-0142-BC04-BC7A1A842C8B}" type="datetimeFigureOut">
              <a:rPr lang="en-US" smtClean="0"/>
              <a:pPr/>
              <a:t>1/9/25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B17EEAA-EA8A-944B-8B73-6F0E1725673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CA"/>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CA"/>
              <a:t>Click to edit Master text styles</a:t>
            </a:r>
          </a:p>
          <a:p>
            <a:pPr lvl="1" eaLnBrk="1" latinLnBrk="0" hangingPunct="1"/>
            <a:r>
              <a:rPr lang="en-CA"/>
              <a:t>Second level</a:t>
            </a:r>
          </a:p>
          <a:p>
            <a:pPr lvl="2" eaLnBrk="1" latinLnBrk="0" hangingPunct="1"/>
            <a:r>
              <a:rPr lang="en-CA"/>
              <a:t>Third level</a:t>
            </a:r>
          </a:p>
          <a:p>
            <a:pPr lvl="3" eaLnBrk="1" latinLnBrk="0" hangingPunct="1"/>
            <a:r>
              <a:rPr lang="en-CA"/>
              <a:t>Fourth level</a:t>
            </a:r>
          </a:p>
          <a:p>
            <a:pPr lvl="4" eaLnBrk="1" latinLnBrk="0" hangingPunct="1"/>
            <a:r>
              <a:rPr lang="en-CA"/>
              <a:t>Fifth level</a:t>
            </a:r>
            <a:endParaRPr kumimoji="0" lang="en-US"/>
          </a:p>
        </p:txBody>
      </p:sp>
      <p:sp>
        <p:nvSpPr>
          <p:cNvPr id="4" name="Date Placeholder 3"/>
          <p:cNvSpPr>
            <a:spLocks noGrp="1"/>
          </p:cNvSpPr>
          <p:nvPr>
            <p:ph type="dt" sz="half" idx="10"/>
          </p:nvPr>
        </p:nvSpPr>
        <p:spPr/>
        <p:txBody>
          <a:bodyPr/>
          <a:lstStyle/>
          <a:p>
            <a:fld id="{7AFBE906-AAD9-0142-BC04-BC7A1A842C8B}" type="datetimeFigureOut">
              <a:rPr lang="en-US" smtClean="0"/>
              <a:pPr/>
              <a:t>1/9/25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B17EEAA-EA8A-944B-8B73-6F0E1725673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CA"/>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CA"/>
              <a:t>Click to edit Master text styles</a:t>
            </a:r>
          </a:p>
          <a:p>
            <a:pPr lvl="1" eaLnBrk="1" latinLnBrk="0" hangingPunct="1"/>
            <a:r>
              <a:rPr lang="en-CA"/>
              <a:t>Second level</a:t>
            </a:r>
          </a:p>
          <a:p>
            <a:pPr lvl="2" eaLnBrk="1" latinLnBrk="0" hangingPunct="1"/>
            <a:r>
              <a:rPr lang="en-CA"/>
              <a:t>Third level</a:t>
            </a:r>
          </a:p>
          <a:p>
            <a:pPr lvl="3" eaLnBrk="1" latinLnBrk="0" hangingPunct="1"/>
            <a:r>
              <a:rPr lang="en-CA"/>
              <a:t>Fourth level</a:t>
            </a:r>
          </a:p>
          <a:p>
            <a:pPr lvl="4" eaLnBrk="1" latinLnBrk="0" hangingPunct="1"/>
            <a:r>
              <a:rPr lang="en-CA"/>
              <a:t>Fifth level</a:t>
            </a:r>
            <a:endParaRPr kumimoji="0" lang="en-US"/>
          </a:p>
        </p:txBody>
      </p:sp>
      <p:sp>
        <p:nvSpPr>
          <p:cNvPr id="4" name="Date Placeholder 3"/>
          <p:cNvSpPr>
            <a:spLocks noGrp="1"/>
          </p:cNvSpPr>
          <p:nvPr>
            <p:ph type="dt" sz="half" idx="10"/>
          </p:nvPr>
        </p:nvSpPr>
        <p:spPr/>
        <p:txBody>
          <a:bodyPr/>
          <a:lstStyle/>
          <a:p>
            <a:fld id="{7AFBE906-AAD9-0142-BC04-BC7A1A842C8B}" type="datetimeFigureOut">
              <a:rPr lang="en-US" smtClean="0"/>
              <a:pPr/>
              <a:t>1/9/25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B17EEAA-EA8A-944B-8B73-6F0E1725673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CA"/>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CA"/>
              <a:t>Click to edit Master text styles</a:t>
            </a:r>
          </a:p>
        </p:txBody>
      </p:sp>
      <p:sp>
        <p:nvSpPr>
          <p:cNvPr id="4" name="Date Placeholder 3"/>
          <p:cNvSpPr>
            <a:spLocks noGrp="1"/>
          </p:cNvSpPr>
          <p:nvPr>
            <p:ph type="dt" sz="half" idx="10"/>
          </p:nvPr>
        </p:nvSpPr>
        <p:spPr/>
        <p:txBody>
          <a:bodyPr/>
          <a:lstStyle/>
          <a:p>
            <a:fld id="{7AFBE906-AAD9-0142-BC04-BC7A1A842C8B}" type="datetimeFigureOut">
              <a:rPr lang="en-US" smtClean="0"/>
              <a:pPr/>
              <a:t>1/9/25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B17EEAA-EA8A-944B-8B73-6F0E1725673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CA"/>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CA"/>
              <a:t>Click to edit Master text styles</a:t>
            </a:r>
          </a:p>
          <a:p>
            <a:pPr lvl="1" eaLnBrk="1" latinLnBrk="0" hangingPunct="1"/>
            <a:r>
              <a:rPr lang="en-CA"/>
              <a:t>Second level</a:t>
            </a:r>
          </a:p>
          <a:p>
            <a:pPr lvl="2" eaLnBrk="1" latinLnBrk="0" hangingPunct="1"/>
            <a:r>
              <a:rPr lang="en-CA"/>
              <a:t>Third level</a:t>
            </a:r>
          </a:p>
          <a:p>
            <a:pPr lvl="3" eaLnBrk="1" latinLnBrk="0" hangingPunct="1"/>
            <a:r>
              <a:rPr lang="en-CA"/>
              <a:t>Fourth level</a:t>
            </a:r>
          </a:p>
          <a:p>
            <a:pPr lvl="4" eaLnBrk="1" latinLnBrk="0" hangingPunct="1"/>
            <a:r>
              <a:rPr lang="en-CA"/>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CA"/>
              <a:t>Click to edit Master text styles</a:t>
            </a:r>
          </a:p>
          <a:p>
            <a:pPr lvl="1" eaLnBrk="1" latinLnBrk="0" hangingPunct="1"/>
            <a:r>
              <a:rPr lang="en-CA"/>
              <a:t>Second level</a:t>
            </a:r>
          </a:p>
          <a:p>
            <a:pPr lvl="2" eaLnBrk="1" latinLnBrk="0" hangingPunct="1"/>
            <a:r>
              <a:rPr lang="en-CA"/>
              <a:t>Third level</a:t>
            </a:r>
          </a:p>
          <a:p>
            <a:pPr lvl="3" eaLnBrk="1" latinLnBrk="0" hangingPunct="1"/>
            <a:r>
              <a:rPr lang="en-CA"/>
              <a:t>Fourth level</a:t>
            </a:r>
          </a:p>
          <a:p>
            <a:pPr lvl="4" eaLnBrk="1" latinLnBrk="0" hangingPunct="1"/>
            <a:r>
              <a:rPr lang="en-CA"/>
              <a:t>Fifth level</a:t>
            </a:r>
            <a:endParaRPr kumimoji="0" lang="en-US"/>
          </a:p>
        </p:txBody>
      </p:sp>
      <p:sp>
        <p:nvSpPr>
          <p:cNvPr id="5" name="Date Placeholder 4"/>
          <p:cNvSpPr>
            <a:spLocks noGrp="1"/>
          </p:cNvSpPr>
          <p:nvPr>
            <p:ph type="dt" sz="half" idx="10"/>
          </p:nvPr>
        </p:nvSpPr>
        <p:spPr/>
        <p:txBody>
          <a:bodyPr/>
          <a:lstStyle/>
          <a:p>
            <a:fld id="{7AFBE906-AAD9-0142-BC04-BC7A1A842C8B}" type="datetimeFigureOut">
              <a:rPr lang="en-US" smtClean="0"/>
              <a:pPr/>
              <a:t>1/9/25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B17EEAA-EA8A-944B-8B73-6F0E1725673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CA"/>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CA"/>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CA"/>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CA"/>
              <a:t>Click to edit Master text styles</a:t>
            </a:r>
          </a:p>
          <a:p>
            <a:pPr lvl="1" eaLnBrk="1" latinLnBrk="0" hangingPunct="1"/>
            <a:r>
              <a:rPr lang="en-CA"/>
              <a:t>Second level</a:t>
            </a:r>
          </a:p>
          <a:p>
            <a:pPr lvl="2" eaLnBrk="1" latinLnBrk="0" hangingPunct="1"/>
            <a:r>
              <a:rPr lang="en-CA"/>
              <a:t>Third level</a:t>
            </a:r>
          </a:p>
          <a:p>
            <a:pPr lvl="3" eaLnBrk="1" latinLnBrk="0" hangingPunct="1"/>
            <a:r>
              <a:rPr lang="en-CA"/>
              <a:t>Fourth level</a:t>
            </a:r>
          </a:p>
          <a:p>
            <a:pPr lvl="4" eaLnBrk="1" latinLnBrk="0" hangingPunct="1"/>
            <a:r>
              <a:rPr lang="en-CA"/>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CA"/>
              <a:t>Click to edit Master text styles</a:t>
            </a:r>
          </a:p>
          <a:p>
            <a:pPr lvl="1" eaLnBrk="1" latinLnBrk="0" hangingPunct="1"/>
            <a:r>
              <a:rPr lang="en-CA"/>
              <a:t>Second level</a:t>
            </a:r>
          </a:p>
          <a:p>
            <a:pPr lvl="2" eaLnBrk="1" latinLnBrk="0" hangingPunct="1"/>
            <a:r>
              <a:rPr lang="en-CA"/>
              <a:t>Third level</a:t>
            </a:r>
          </a:p>
          <a:p>
            <a:pPr lvl="3" eaLnBrk="1" latinLnBrk="0" hangingPunct="1"/>
            <a:r>
              <a:rPr lang="en-CA"/>
              <a:t>Fourth level</a:t>
            </a:r>
          </a:p>
          <a:p>
            <a:pPr lvl="4" eaLnBrk="1" latinLnBrk="0" hangingPunct="1"/>
            <a:r>
              <a:rPr lang="en-CA"/>
              <a:t>Fifth level</a:t>
            </a:r>
            <a:endParaRPr kumimoji="0" lang="en-US"/>
          </a:p>
        </p:txBody>
      </p:sp>
      <p:sp>
        <p:nvSpPr>
          <p:cNvPr id="7" name="Date Placeholder 6"/>
          <p:cNvSpPr>
            <a:spLocks noGrp="1"/>
          </p:cNvSpPr>
          <p:nvPr>
            <p:ph type="dt" sz="half" idx="10"/>
          </p:nvPr>
        </p:nvSpPr>
        <p:spPr/>
        <p:txBody>
          <a:bodyPr/>
          <a:lstStyle/>
          <a:p>
            <a:fld id="{7AFBE906-AAD9-0142-BC04-BC7A1A842C8B}" type="datetimeFigureOut">
              <a:rPr lang="en-US" smtClean="0"/>
              <a:pPr/>
              <a:t>1/9/25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B17EEAA-EA8A-944B-8B73-6F0E1725673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CA"/>
              <a:t>Click to edit Master title style</a:t>
            </a:r>
            <a:endParaRPr kumimoji="0" lang="en-US"/>
          </a:p>
        </p:txBody>
      </p:sp>
      <p:sp>
        <p:nvSpPr>
          <p:cNvPr id="3" name="Date Placeholder 2"/>
          <p:cNvSpPr>
            <a:spLocks noGrp="1"/>
          </p:cNvSpPr>
          <p:nvPr>
            <p:ph type="dt" sz="half" idx="10"/>
          </p:nvPr>
        </p:nvSpPr>
        <p:spPr/>
        <p:txBody>
          <a:bodyPr/>
          <a:lstStyle/>
          <a:p>
            <a:fld id="{7AFBE906-AAD9-0142-BC04-BC7A1A842C8B}" type="datetimeFigureOut">
              <a:rPr lang="en-US" smtClean="0"/>
              <a:pPr/>
              <a:t>1/9/25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B17EEAA-EA8A-944B-8B73-6F0E1725673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FBE906-AAD9-0142-BC04-BC7A1A842C8B}" type="datetimeFigureOut">
              <a:rPr lang="en-US" smtClean="0"/>
              <a:pPr/>
              <a:t>1/9/25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B17EEAA-EA8A-944B-8B73-6F0E1725673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CA"/>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CA"/>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CA"/>
              <a:t>Click to edit Master text styles</a:t>
            </a:r>
          </a:p>
          <a:p>
            <a:pPr lvl="1" eaLnBrk="1" latinLnBrk="0" hangingPunct="1"/>
            <a:r>
              <a:rPr lang="en-CA"/>
              <a:t>Second level</a:t>
            </a:r>
          </a:p>
          <a:p>
            <a:pPr lvl="2" eaLnBrk="1" latinLnBrk="0" hangingPunct="1"/>
            <a:r>
              <a:rPr lang="en-CA"/>
              <a:t>Third level</a:t>
            </a:r>
          </a:p>
          <a:p>
            <a:pPr lvl="3" eaLnBrk="1" latinLnBrk="0" hangingPunct="1"/>
            <a:r>
              <a:rPr lang="en-CA"/>
              <a:t>Fourth level</a:t>
            </a:r>
          </a:p>
          <a:p>
            <a:pPr lvl="4" eaLnBrk="1" latinLnBrk="0" hangingPunct="1"/>
            <a:r>
              <a:rPr lang="en-CA"/>
              <a:t>Fifth level</a:t>
            </a:r>
            <a:endParaRPr kumimoji="0" lang="en-US"/>
          </a:p>
        </p:txBody>
      </p:sp>
      <p:sp>
        <p:nvSpPr>
          <p:cNvPr id="5" name="Date Placeholder 4"/>
          <p:cNvSpPr>
            <a:spLocks noGrp="1"/>
          </p:cNvSpPr>
          <p:nvPr>
            <p:ph type="dt" sz="half" idx="10"/>
          </p:nvPr>
        </p:nvSpPr>
        <p:spPr/>
        <p:txBody>
          <a:bodyPr/>
          <a:lstStyle/>
          <a:p>
            <a:fld id="{7AFBE906-AAD9-0142-BC04-BC7A1A842C8B}" type="datetimeFigureOut">
              <a:rPr lang="en-US" smtClean="0"/>
              <a:pPr/>
              <a:t>1/9/25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B17EEAA-EA8A-944B-8B73-6F0E1725673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CA"/>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CA"/>
              <a:t>Click to edit Master text styles</a:t>
            </a:r>
          </a:p>
        </p:txBody>
      </p:sp>
      <p:sp>
        <p:nvSpPr>
          <p:cNvPr id="5" name="Date Placeholder 4"/>
          <p:cNvSpPr>
            <a:spLocks noGrp="1"/>
          </p:cNvSpPr>
          <p:nvPr>
            <p:ph type="dt" sz="half" idx="10"/>
          </p:nvPr>
        </p:nvSpPr>
        <p:spPr/>
        <p:txBody>
          <a:bodyPr/>
          <a:lstStyle/>
          <a:p>
            <a:fld id="{7AFBE906-AAD9-0142-BC04-BC7A1A842C8B}" type="datetimeFigureOut">
              <a:rPr lang="en-US" smtClean="0"/>
              <a:pPr/>
              <a:t>1/9/25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AB17EEAA-EA8A-944B-8B73-6F0E1725673B}"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CA" dirty="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CA"/>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CA" dirty="0"/>
              <a:t>Click to edit Master text styles</a:t>
            </a:r>
          </a:p>
          <a:p>
            <a:pPr lvl="1" eaLnBrk="1" latinLnBrk="0" hangingPunct="1"/>
            <a:r>
              <a:rPr kumimoji="0" lang="en-CA" dirty="0"/>
              <a:t>Second level</a:t>
            </a:r>
          </a:p>
          <a:p>
            <a:pPr lvl="2" eaLnBrk="1" latinLnBrk="0" hangingPunct="1"/>
            <a:r>
              <a:rPr kumimoji="0" lang="en-CA" dirty="0"/>
              <a:t>Third level</a:t>
            </a:r>
          </a:p>
          <a:p>
            <a:pPr lvl="3" eaLnBrk="1" latinLnBrk="0" hangingPunct="1"/>
            <a:r>
              <a:rPr kumimoji="0" lang="en-CA" dirty="0"/>
              <a:t>Fourth level</a:t>
            </a:r>
          </a:p>
          <a:p>
            <a:pPr lvl="4" eaLnBrk="1" latinLnBrk="0" hangingPunct="1"/>
            <a:r>
              <a:rPr kumimoji="0" lang="en-CA" dirty="0"/>
              <a:t>Fifth level</a:t>
            </a:r>
            <a:endParaRPr kumimoji="0" lang="en-US" dirty="0"/>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AFBE906-AAD9-0142-BC04-BC7A1A842C8B}" type="datetimeFigureOut">
              <a:rPr lang="en-US" smtClean="0"/>
              <a:pPr/>
              <a:t>1/9/25</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B17EEAA-EA8A-944B-8B73-6F0E1725673B}"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969665"/>
            <a:ext cx="7851648" cy="1828800"/>
          </a:xfrm>
        </p:spPr>
        <p:txBody>
          <a:bodyPr/>
          <a:lstStyle/>
          <a:p>
            <a:r>
              <a:rPr lang="en-US" dirty="0"/>
              <a:t>THE EXPERIENCE MACHINE</a:t>
            </a:r>
          </a:p>
        </p:txBody>
      </p:sp>
      <p:sp>
        <p:nvSpPr>
          <p:cNvPr id="3" name="Subtitle 2"/>
          <p:cNvSpPr>
            <a:spLocks noGrp="1"/>
          </p:cNvSpPr>
          <p:nvPr>
            <p:ph type="subTitle" idx="1"/>
          </p:nvPr>
        </p:nvSpPr>
        <p:spPr>
          <a:xfrm>
            <a:off x="4851400" y="2798465"/>
            <a:ext cx="3533648" cy="1752600"/>
          </a:xfrm>
        </p:spPr>
        <p:txBody>
          <a:bodyPr/>
          <a:lstStyle/>
          <a:p>
            <a:r>
              <a:rPr lang="en-US" dirty="0"/>
              <a:t>A Thought-Experiment</a:t>
            </a:r>
          </a:p>
          <a:p>
            <a:r>
              <a:rPr lang="en-US" dirty="0"/>
              <a:t>By</a:t>
            </a:r>
          </a:p>
          <a:p>
            <a:r>
              <a:rPr lang="en-US" dirty="0"/>
              <a:t>Robert Nozick</a:t>
            </a:r>
          </a:p>
        </p:txBody>
      </p:sp>
      <p:sp>
        <p:nvSpPr>
          <p:cNvPr id="4" name="TextBox 3"/>
          <p:cNvSpPr txBox="1"/>
          <p:nvPr/>
        </p:nvSpPr>
        <p:spPr>
          <a:xfrm>
            <a:off x="397933" y="3708400"/>
            <a:ext cx="5105400" cy="2246769"/>
          </a:xfrm>
          <a:prstGeom prst="rect">
            <a:avLst/>
          </a:prstGeom>
          <a:noFill/>
        </p:spPr>
        <p:txBody>
          <a:bodyPr wrap="square" rtlCol="0">
            <a:spAutoFit/>
          </a:bodyPr>
          <a:lstStyle/>
          <a:p>
            <a:pPr marL="342900" indent="-342900">
              <a:spcAft>
                <a:spcPts val="600"/>
              </a:spcAft>
              <a:buFont typeface="+mj-lt"/>
              <a:buAutoNum type="arabicPeriod"/>
            </a:pPr>
            <a:r>
              <a:rPr lang="en-US" sz="2400" dirty="0"/>
              <a:t>Background and Definitions</a:t>
            </a:r>
          </a:p>
          <a:p>
            <a:pPr marL="342900" indent="-342900">
              <a:spcAft>
                <a:spcPts val="600"/>
              </a:spcAft>
              <a:buFont typeface="+mj-lt"/>
              <a:buAutoNum type="arabicPeriod"/>
            </a:pPr>
            <a:r>
              <a:rPr lang="en-US" sz="2400" dirty="0"/>
              <a:t>The Thought-Experiment</a:t>
            </a:r>
          </a:p>
          <a:p>
            <a:pPr marL="342900" indent="-342900">
              <a:spcAft>
                <a:spcPts val="600"/>
              </a:spcAft>
              <a:buFont typeface="+mj-lt"/>
              <a:buAutoNum type="arabicPeriod"/>
            </a:pPr>
            <a:r>
              <a:rPr lang="en-US" sz="2400" dirty="0"/>
              <a:t>Why Nozick Thinks We’d Say No</a:t>
            </a:r>
          </a:p>
          <a:p>
            <a:pPr marL="342900" indent="-342900">
              <a:spcAft>
                <a:spcPts val="600"/>
              </a:spcAft>
              <a:buFont typeface="+mj-lt"/>
              <a:buAutoNum type="arabicPeriod"/>
            </a:pPr>
            <a:r>
              <a:rPr lang="en-US" sz="2400" dirty="0"/>
              <a:t>How Might Others Answer?</a:t>
            </a:r>
          </a:p>
          <a:p>
            <a:pPr marL="342900" indent="-342900">
              <a:spcAft>
                <a:spcPts val="600"/>
              </a:spcAft>
              <a:buFont typeface="+mj-lt"/>
              <a:buAutoNum type="arabicPeriod"/>
            </a:pPr>
            <a:r>
              <a:rPr lang="en-US" sz="2400" dirty="0"/>
              <a:t>Concluding Comments</a:t>
            </a:r>
          </a:p>
        </p:txBody>
      </p:sp>
      <p:sp>
        <p:nvSpPr>
          <p:cNvPr id="5" name="TextBox 4"/>
          <p:cNvSpPr txBox="1"/>
          <p:nvPr/>
        </p:nvSpPr>
        <p:spPr>
          <a:xfrm>
            <a:off x="397933" y="3029297"/>
            <a:ext cx="3115733" cy="461665"/>
          </a:xfrm>
          <a:prstGeom prst="rect">
            <a:avLst/>
          </a:prstGeom>
          <a:noFill/>
        </p:spPr>
        <p:txBody>
          <a:bodyPr wrap="square" rtlCol="0">
            <a:spAutoFit/>
          </a:bodyPr>
          <a:lstStyle/>
          <a:p>
            <a:r>
              <a:rPr lang="en-US" sz="2400" b="1" dirty="0"/>
              <a:t>AGENDA: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Concluding Thought</a:t>
            </a:r>
          </a:p>
        </p:txBody>
      </p:sp>
      <p:sp>
        <p:nvSpPr>
          <p:cNvPr id="3" name="Rectangle 2"/>
          <p:cNvSpPr/>
          <p:nvPr/>
        </p:nvSpPr>
        <p:spPr>
          <a:xfrm>
            <a:off x="457200" y="2111629"/>
            <a:ext cx="8305800" cy="877163"/>
          </a:xfrm>
          <a:prstGeom prst="rect">
            <a:avLst/>
          </a:prstGeom>
        </p:spPr>
        <p:txBody>
          <a:bodyPr wrap="square">
            <a:spAutoFit/>
          </a:bodyPr>
          <a:lstStyle/>
          <a:p>
            <a:pPr>
              <a:spcAft>
                <a:spcPts val="600"/>
              </a:spcAft>
            </a:pPr>
            <a:r>
              <a:rPr lang="en-US" sz="2400" dirty="0"/>
              <a:t>There are lots of experiences that we </a:t>
            </a:r>
            <a:r>
              <a:rPr lang="en-US" sz="2400" i="1" dirty="0"/>
              <a:t>already know </a:t>
            </a:r>
            <a:r>
              <a:rPr lang="en-US" sz="2400" dirty="0"/>
              <a:t>we want </a:t>
            </a:r>
          </a:p>
          <a:p>
            <a:pPr marL="342900" indent="-342900">
              <a:spcAft>
                <a:spcPts val="600"/>
              </a:spcAft>
              <a:buFont typeface="Arial" panose="020B0604020202020204" pitchFamily="34" charset="0"/>
              <a:buChar char="•"/>
            </a:pPr>
            <a:r>
              <a:rPr lang="en-US" sz="2100" dirty="0">
                <a:latin typeface="Helvetica Neue Light" panose="02000503000000020004" pitchFamily="2" charset="0"/>
                <a:ea typeface="Helvetica Neue Light" panose="02000503000000020004" pitchFamily="2" charset="0"/>
                <a:cs typeface="Helvetica Neue Light" panose="02000503000000020004" pitchFamily="2" charset="0"/>
              </a:rPr>
              <a:t>But we also want TRUTH –whether or not it makes us happy</a:t>
            </a:r>
          </a:p>
        </p:txBody>
      </p:sp>
      <p:sp>
        <p:nvSpPr>
          <p:cNvPr id="4" name="Rectangle 3"/>
          <p:cNvSpPr/>
          <p:nvPr/>
        </p:nvSpPr>
        <p:spPr>
          <a:xfrm>
            <a:off x="457199" y="4637058"/>
            <a:ext cx="8216244" cy="1877437"/>
          </a:xfrm>
          <a:prstGeom prst="rect">
            <a:avLst/>
          </a:prstGeom>
        </p:spPr>
        <p:txBody>
          <a:bodyPr wrap="square">
            <a:spAutoFit/>
          </a:bodyPr>
          <a:lstStyle/>
          <a:p>
            <a:pPr>
              <a:spcAft>
                <a:spcPts val="600"/>
              </a:spcAft>
            </a:pPr>
            <a:r>
              <a:rPr lang="en-US" sz="2200" dirty="0"/>
              <a:t>We also want to learn and grow: </a:t>
            </a:r>
          </a:p>
          <a:p>
            <a:pPr lvl="1">
              <a:spcAft>
                <a:spcPts val="600"/>
              </a:spcAft>
              <a:buFont typeface="Arial"/>
              <a:buChar char="•"/>
            </a:pPr>
            <a:r>
              <a:rPr lang="en-US" sz="2100" dirty="0">
                <a:latin typeface="Helvetica Neue Light"/>
                <a:cs typeface="Helvetica Neue Light"/>
              </a:rPr>
              <a:t> That is, </a:t>
            </a:r>
            <a:r>
              <a:rPr lang="en-US" sz="2100" i="1" dirty="0">
                <a:latin typeface="Helvetica Neue Light"/>
                <a:cs typeface="Helvetica Neue Light"/>
              </a:rPr>
              <a:t>we want to learn to want new things </a:t>
            </a:r>
            <a:r>
              <a:rPr lang="en-US" sz="2100" dirty="0">
                <a:latin typeface="Helvetica Neue Light"/>
                <a:cs typeface="Helvetica Neue Light"/>
              </a:rPr>
              <a:t>–things we cannot presently imagine</a:t>
            </a:r>
          </a:p>
          <a:p>
            <a:pPr lvl="1">
              <a:spcAft>
                <a:spcPts val="600"/>
              </a:spcAft>
              <a:buFont typeface="Arial"/>
              <a:buChar char="•"/>
            </a:pPr>
            <a:r>
              <a:rPr lang="en-US" sz="2100" dirty="0">
                <a:latin typeface="Helvetica Neue Light"/>
                <a:cs typeface="Helvetica Neue Light"/>
              </a:rPr>
              <a:t> </a:t>
            </a:r>
            <a:r>
              <a:rPr lang="en-US" sz="2100" i="1" dirty="0">
                <a:latin typeface="Helvetica Neue Light"/>
                <a:cs typeface="Helvetica Neue Light"/>
              </a:rPr>
              <a:t>One</a:t>
            </a:r>
            <a:r>
              <a:rPr lang="en-US" sz="2100" dirty="0">
                <a:latin typeface="Helvetica Neue Light"/>
                <a:cs typeface="Helvetica Neue Light"/>
              </a:rPr>
              <a:t> purpose of education is to help you get the things you want in life. The </a:t>
            </a:r>
            <a:r>
              <a:rPr lang="en-US" sz="2100" i="1" dirty="0">
                <a:latin typeface="Helvetica Neue Light"/>
                <a:cs typeface="Helvetica Neue Light"/>
              </a:rPr>
              <a:t>other</a:t>
            </a:r>
            <a:r>
              <a:rPr lang="en-US" sz="2100" dirty="0">
                <a:latin typeface="Helvetica Neue Light"/>
                <a:cs typeface="Helvetica Neue Light"/>
              </a:rPr>
              <a:t> purpose is to help you cultivate new desires.</a:t>
            </a:r>
          </a:p>
        </p:txBody>
      </p:sp>
      <p:sp>
        <p:nvSpPr>
          <p:cNvPr id="5" name="TextBox 4">
            <a:extLst>
              <a:ext uri="{FF2B5EF4-FFF2-40B4-BE49-F238E27FC236}">
                <a16:creationId xmlns:a16="http://schemas.microsoft.com/office/drawing/2014/main" id="{AE297271-F7A7-CB5F-9A06-A34D9CA7A15B}"/>
              </a:ext>
            </a:extLst>
          </p:cNvPr>
          <p:cNvSpPr txBox="1"/>
          <p:nvPr/>
        </p:nvSpPr>
        <p:spPr>
          <a:xfrm>
            <a:off x="457199" y="3253333"/>
            <a:ext cx="8444975" cy="1061829"/>
          </a:xfrm>
          <a:prstGeom prst="rect">
            <a:avLst/>
          </a:prstGeom>
          <a:noFill/>
        </p:spPr>
        <p:txBody>
          <a:bodyPr wrap="square" rtlCol="0">
            <a:spAutoFit/>
          </a:bodyPr>
          <a:lstStyle/>
          <a:p>
            <a:r>
              <a:rPr lang="en-US" sz="2100" dirty="0"/>
              <a:t>Example: having learned that you were adopted, do you feel a drive to find out who your biological parents were, even if there is no reason to think that this knowledge will make you any happier?</a:t>
            </a:r>
          </a:p>
        </p:txBody>
      </p:sp>
    </p:spTree>
    <p:extLst>
      <p:ext uri="{BB962C8B-B14F-4D97-AF65-F5344CB8AC3E}">
        <p14:creationId xmlns:p14="http://schemas.microsoft.com/office/powerpoint/2010/main" val="1175544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0200" y="838200"/>
            <a:ext cx="8356600" cy="1143000"/>
          </a:xfrm>
        </p:spPr>
        <p:txBody>
          <a:bodyPr>
            <a:noAutofit/>
          </a:bodyPr>
          <a:lstStyle/>
          <a:p>
            <a:r>
              <a:rPr lang="en-US" sz="4400" dirty="0"/>
              <a:t>HEDONISM: </a:t>
            </a:r>
            <a:r>
              <a:rPr lang="en-US" sz="3200" dirty="0"/>
              <a:t>the belief that happiness is the only thing that has </a:t>
            </a:r>
            <a:r>
              <a:rPr lang="en-US" sz="3200" i="1" dirty="0"/>
              <a:t>intrinsic</a:t>
            </a:r>
            <a:r>
              <a:rPr lang="en-US" sz="3200" dirty="0"/>
              <a:t> value</a:t>
            </a:r>
          </a:p>
        </p:txBody>
      </p:sp>
      <p:sp>
        <p:nvSpPr>
          <p:cNvPr id="3" name="Content Placeholder 2"/>
          <p:cNvSpPr>
            <a:spLocks noGrp="1"/>
          </p:cNvSpPr>
          <p:nvPr>
            <p:ph idx="1"/>
          </p:nvPr>
        </p:nvSpPr>
        <p:spPr>
          <a:xfrm>
            <a:off x="330200" y="2082800"/>
            <a:ext cx="8356600" cy="1330007"/>
          </a:xfrm>
        </p:spPr>
        <p:txBody>
          <a:bodyPr>
            <a:normAutofit/>
          </a:bodyPr>
          <a:lstStyle/>
          <a:p>
            <a:pPr marL="266700" indent="-266700">
              <a:buNone/>
            </a:pPr>
            <a:r>
              <a:rPr lang="en-US" sz="2800" b="1" dirty="0"/>
              <a:t>INTRINSIC VALUE</a:t>
            </a:r>
          </a:p>
          <a:p>
            <a:pPr marL="365760" lvl="1" indent="0"/>
            <a:r>
              <a:rPr lang="en-US" sz="2200" dirty="0"/>
              <a:t> something we want </a:t>
            </a:r>
            <a:r>
              <a:rPr lang="en-US" sz="2200" i="1" dirty="0"/>
              <a:t>for its own sake</a:t>
            </a:r>
            <a:r>
              <a:rPr lang="en-US" sz="2200" dirty="0"/>
              <a:t>, not just because it helps us to get something else that we care about</a:t>
            </a:r>
          </a:p>
        </p:txBody>
      </p:sp>
      <p:sp>
        <p:nvSpPr>
          <p:cNvPr id="5" name="Rectangle 4"/>
          <p:cNvSpPr/>
          <p:nvPr/>
        </p:nvSpPr>
        <p:spPr>
          <a:xfrm>
            <a:off x="330200" y="3412807"/>
            <a:ext cx="8158526" cy="1631216"/>
          </a:xfrm>
          <a:prstGeom prst="rect">
            <a:avLst/>
          </a:prstGeom>
        </p:spPr>
        <p:txBody>
          <a:bodyPr wrap="square">
            <a:spAutoFit/>
          </a:bodyPr>
          <a:lstStyle/>
          <a:p>
            <a:pPr marL="0" lvl="1"/>
            <a:r>
              <a:rPr lang="en-US" sz="2600" b="1" dirty="0">
                <a:cs typeface="Helvetica Neue Light"/>
              </a:rPr>
              <a:t>INSTRUMENTAL VALUE</a:t>
            </a:r>
          </a:p>
          <a:p>
            <a:pPr marL="457200" lvl="2">
              <a:spcAft>
                <a:spcPts val="1200"/>
              </a:spcAft>
              <a:buFont typeface="Arial"/>
              <a:buChar char="•"/>
            </a:pPr>
            <a:r>
              <a:rPr lang="en-US" sz="2200" dirty="0">
                <a:cs typeface="Helvetica Neue Light"/>
              </a:rPr>
              <a:t> something we want only because it will help us to get other things that we care about:</a:t>
            </a:r>
          </a:p>
          <a:p>
            <a:pPr marL="457200" lvl="2">
              <a:buFont typeface="Arial"/>
              <a:buChar char="•"/>
            </a:pPr>
            <a:r>
              <a:rPr lang="en-US" sz="2000" dirty="0">
                <a:latin typeface="Helvetica Neue Light"/>
                <a:cs typeface="Helvetica Neue Light"/>
              </a:rPr>
              <a:t>Examples:  Money, a Diploma, Immunizations            </a:t>
            </a:r>
          </a:p>
        </p:txBody>
      </p:sp>
      <p:sp>
        <p:nvSpPr>
          <p:cNvPr id="6" name="TextBox 5"/>
          <p:cNvSpPr txBox="1"/>
          <p:nvPr/>
        </p:nvSpPr>
        <p:spPr>
          <a:xfrm>
            <a:off x="330200" y="5164667"/>
            <a:ext cx="8356600" cy="1154162"/>
          </a:xfrm>
          <a:prstGeom prst="rect">
            <a:avLst/>
          </a:prstGeom>
          <a:noFill/>
        </p:spPr>
        <p:txBody>
          <a:bodyPr wrap="square" rtlCol="0">
            <a:spAutoFit/>
          </a:bodyPr>
          <a:lstStyle/>
          <a:p>
            <a:pPr>
              <a:spcAft>
                <a:spcPts val="600"/>
              </a:spcAft>
            </a:pPr>
            <a:r>
              <a:rPr lang="en-US" sz="2200" dirty="0">
                <a:cs typeface="Helvetica Neue Light"/>
              </a:rPr>
              <a:t>In 1974, Robert Nozick published a thought-experiment which he believed would show us that hedonism is false</a:t>
            </a:r>
          </a:p>
          <a:p>
            <a:pPr>
              <a:spcAft>
                <a:spcPts val="600"/>
              </a:spcAft>
            </a:pPr>
            <a:r>
              <a:rPr lang="en-US" sz="2000" i="1" dirty="0">
                <a:latin typeface="Helvetica Neue Light"/>
                <a:cs typeface="Helvetica Neue Light"/>
              </a:rPr>
              <a:t>If he is right, we care about things other than how we feel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515603"/>
            <a:ext cx="8305800" cy="718595"/>
          </a:xfrm>
        </p:spPr>
        <p:txBody>
          <a:bodyPr>
            <a:normAutofit fontScale="90000"/>
          </a:bodyPr>
          <a:lstStyle/>
          <a:p>
            <a:r>
              <a:rPr lang="en-US" dirty="0"/>
              <a:t>The Experience Machine</a:t>
            </a:r>
          </a:p>
        </p:txBody>
      </p:sp>
      <p:sp>
        <p:nvSpPr>
          <p:cNvPr id="5" name="TextBox 4"/>
          <p:cNvSpPr txBox="1"/>
          <p:nvPr/>
        </p:nvSpPr>
        <p:spPr>
          <a:xfrm>
            <a:off x="342615" y="1234198"/>
            <a:ext cx="8556702" cy="1846659"/>
          </a:xfrm>
          <a:prstGeom prst="rect">
            <a:avLst/>
          </a:prstGeom>
          <a:noFill/>
        </p:spPr>
        <p:txBody>
          <a:bodyPr wrap="square" rtlCol="0">
            <a:spAutoFit/>
          </a:bodyPr>
          <a:lstStyle/>
          <a:p>
            <a:r>
              <a:rPr lang="en-US" sz="1900" dirty="0">
                <a:latin typeface="Helvetica Neue Light"/>
                <a:cs typeface="Helvetica Neue Light"/>
              </a:rPr>
              <a:t>“Suppose there were an experience machine that would give you </a:t>
            </a:r>
            <a:r>
              <a:rPr lang="en-US" sz="1900" dirty="0">
                <a:solidFill>
                  <a:srgbClr val="FF0000"/>
                </a:solidFill>
                <a:latin typeface="Helvetica Neue Light"/>
                <a:cs typeface="Helvetica Neue Light"/>
              </a:rPr>
              <a:t>any experience you desired</a:t>
            </a:r>
            <a:r>
              <a:rPr lang="en-US" sz="1900" dirty="0">
                <a:latin typeface="Helvetica Neue Light"/>
                <a:cs typeface="Helvetica Neue Light"/>
              </a:rPr>
              <a:t>. Super-duper neuropsychologists could stimulate your brain so that you would think and feel you were writing a great novel, or making a friend, or reading an interesting book. All the time you would be floating in a tank, with electrodes attached to your brain. Should you plug into this machine for life, preprogramming your life's experiences?” </a:t>
            </a:r>
          </a:p>
        </p:txBody>
      </p:sp>
      <p:sp>
        <p:nvSpPr>
          <p:cNvPr id="6" name="TextBox 5"/>
          <p:cNvSpPr txBox="1"/>
          <p:nvPr/>
        </p:nvSpPr>
        <p:spPr>
          <a:xfrm>
            <a:off x="342615" y="3173190"/>
            <a:ext cx="8556701" cy="969496"/>
          </a:xfrm>
          <a:prstGeom prst="rect">
            <a:avLst/>
          </a:prstGeom>
          <a:noFill/>
        </p:spPr>
        <p:txBody>
          <a:bodyPr wrap="square" rtlCol="0">
            <a:spAutoFit/>
          </a:bodyPr>
          <a:lstStyle/>
          <a:p>
            <a:r>
              <a:rPr lang="en-US" sz="1900" dirty="0">
                <a:latin typeface="Helvetica Neue Light"/>
                <a:cs typeface="Helvetica Neue Light"/>
              </a:rPr>
              <a:t>“If you are worried about missing out on desirable experiences, we can suppose that business enterprises have researched thoroughly the lives of many others. You can pick and choose from their large library… of such experiences…”</a:t>
            </a:r>
          </a:p>
        </p:txBody>
      </p:sp>
      <p:sp>
        <p:nvSpPr>
          <p:cNvPr id="7" name="Rectangle 6"/>
          <p:cNvSpPr/>
          <p:nvPr/>
        </p:nvSpPr>
        <p:spPr>
          <a:xfrm>
            <a:off x="342615" y="5528944"/>
            <a:ext cx="8556702" cy="384721"/>
          </a:xfrm>
          <a:prstGeom prst="rect">
            <a:avLst/>
          </a:prstGeom>
        </p:spPr>
        <p:txBody>
          <a:bodyPr wrap="square">
            <a:spAutoFit/>
          </a:bodyPr>
          <a:lstStyle/>
          <a:p>
            <a:r>
              <a:rPr lang="en-US" sz="1900" dirty="0">
                <a:latin typeface="Helvetica Neue Light"/>
                <a:cs typeface="Helvetica Neue Light"/>
              </a:rPr>
              <a:t>Would you plug in? </a:t>
            </a:r>
            <a:r>
              <a:rPr lang="en-US" sz="1900" i="1" dirty="0">
                <a:solidFill>
                  <a:srgbClr val="FF0000"/>
                </a:solidFill>
                <a:latin typeface="Helvetica Neue Light"/>
                <a:cs typeface="Helvetica Neue Light"/>
              </a:rPr>
              <a:t>What else can matter to us, other than how our lives feel? </a:t>
            </a:r>
          </a:p>
        </p:txBody>
      </p:sp>
      <p:sp>
        <p:nvSpPr>
          <p:cNvPr id="8" name="Rectangle 7"/>
          <p:cNvSpPr/>
          <p:nvPr/>
        </p:nvSpPr>
        <p:spPr>
          <a:xfrm>
            <a:off x="342615" y="4488934"/>
            <a:ext cx="8556702" cy="677108"/>
          </a:xfrm>
          <a:prstGeom prst="rect">
            <a:avLst/>
          </a:prstGeom>
        </p:spPr>
        <p:txBody>
          <a:bodyPr wrap="square">
            <a:spAutoFit/>
          </a:bodyPr>
          <a:lstStyle/>
          <a:p>
            <a:r>
              <a:rPr lang="en-US" sz="1900" dirty="0">
                <a:latin typeface="Helvetica Neue Light"/>
                <a:cs typeface="Helvetica Neue Light"/>
              </a:rPr>
              <a:t>“Of course, while in the tank </a:t>
            </a:r>
            <a:r>
              <a:rPr lang="en-US" sz="1900" dirty="0">
                <a:solidFill>
                  <a:srgbClr val="FF0000"/>
                </a:solidFill>
                <a:latin typeface="Helvetica Neue Light"/>
                <a:cs typeface="Helvetica Neue Light"/>
              </a:rPr>
              <a:t>you won't know that you're there</a:t>
            </a:r>
            <a:r>
              <a:rPr lang="en-US" sz="1900" dirty="0">
                <a:latin typeface="Helvetica Neue Light"/>
                <a:cs typeface="Helvetica Neue Light"/>
              </a:rPr>
              <a:t>; you'll think it's all actually happening.”</a:t>
            </a:r>
            <a:endParaRPr lang="en-US" sz="19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52270"/>
          </a:xfrm>
        </p:spPr>
        <p:txBody>
          <a:bodyPr>
            <a:normAutofit/>
          </a:bodyPr>
          <a:lstStyle/>
          <a:p>
            <a:r>
              <a:rPr lang="en-US" sz="4400" dirty="0"/>
              <a:t>How To Think About this Choice</a:t>
            </a:r>
          </a:p>
        </p:txBody>
      </p:sp>
      <p:sp>
        <p:nvSpPr>
          <p:cNvPr id="3" name="Content Placeholder 2"/>
          <p:cNvSpPr>
            <a:spLocks noGrp="1"/>
          </p:cNvSpPr>
          <p:nvPr>
            <p:ph idx="1"/>
          </p:nvPr>
        </p:nvSpPr>
        <p:spPr>
          <a:xfrm>
            <a:off x="295563" y="1670936"/>
            <a:ext cx="8709891" cy="885997"/>
          </a:xfrm>
        </p:spPr>
        <p:txBody>
          <a:bodyPr>
            <a:normAutofit/>
          </a:bodyPr>
          <a:lstStyle/>
          <a:p>
            <a:pPr marL="0" indent="0">
              <a:buNone/>
            </a:pPr>
            <a:r>
              <a:rPr lang="en-US" sz="2400" dirty="0">
                <a:latin typeface="Calibri" panose="020F0502020204030204" pitchFamily="34" charset="0"/>
                <a:cs typeface="Calibri" panose="020F0502020204030204" pitchFamily="34" charset="0"/>
              </a:rPr>
              <a:t>Likely</a:t>
            </a:r>
            <a:r>
              <a:rPr lang="en-US" sz="2400" i="1" dirty="0">
                <a:latin typeface="Calibri" panose="020F0502020204030204" pitchFamily="34" charset="0"/>
                <a:cs typeface="Calibri" panose="020F0502020204030204" pitchFamily="34" charset="0"/>
              </a:rPr>
              <a:t> everyone</a:t>
            </a:r>
            <a:r>
              <a:rPr lang="en-US" sz="2400" dirty="0">
                <a:latin typeface="Calibri" panose="020F0502020204030204" pitchFamily="34" charset="0"/>
                <a:cs typeface="Calibri" panose="020F0502020204030204" pitchFamily="34" charset="0"/>
              </a:rPr>
              <a:t> would happily use the machine on weekends as entertainment.  We already do so, with the tech we currently have</a:t>
            </a:r>
          </a:p>
        </p:txBody>
      </p:sp>
      <p:sp>
        <p:nvSpPr>
          <p:cNvPr id="4" name="Rectangle 3"/>
          <p:cNvSpPr/>
          <p:nvPr/>
        </p:nvSpPr>
        <p:spPr>
          <a:xfrm>
            <a:off x="295564" y="2602412"/>
            <a:ext cx="8391236" cy="415498"/>
          </a:xfrm>
          <a:prstGeom prst="rect">
            <a:avLst/>
          </a:prstGeom>
        </p:spPr>
        <p:txBody>
          <a:bodyPr wrap="square">
            <a:spAutoFit/>
          </a:bodyPr>
          <a:lstStyle/>
          <a:p>
            <a:pPr>
              <a:spcAft>
                <a:spcPts val="1200"/>
              </a:spcAft>
            </a:pPr>
            <a:r>
              <a:rPr lang="en-US" sz="2100" b="1" dirty="0">
                <a:latin typeface="Helvetica Neue Light"/>
                <a:cs typeface="Helvetica Neue Light"/>
              </a:rPr>
              <a:t>The Real Question: </a:t>
            </a:r>
            <a:r>
              <a:rPr lang="en-US" sz="2100" dirty="0">
                <a:latin typeface="Helvetica Neue Light"/>
                <a:cs typeface="Helvetica Neue Light"/>
              </a:rPr>
              <a:t>would you live </a:t>
            </a:r>
            <a:r>
              <a:rPr lang="en-US" sz="2100" b="1" dirty="0">
                <a:latin typeface="Helvetica Neue Light"/>
                <a:cs typeface="Helvetica Neue Light"/>
              </a:rPr>
              <a:t>your entire life </a:t>
            </a:r>
            <a:r>
              <a:rPr lang="en-US" sz="2100" dirty="0">
                <a:latin typeface="Helvetica Neue Light"/>
                <a:cs typeface="Helvetica Neue Light"/>
              </a:rPr>
              <a:t>in the machine?  </a:t>
            </a:r>
          </a:p>
        </p:txBody>
      </p:sp>
      <p:sp>
        <p:nvSpPr>
          <p:cNvPr id="8" name="TextBox 7"/>
          <p:cNvSpPr txBox="1"/>
          <p:nvPr/>
        </p:nvSpPr>
        <p:spPr>
          <a:xfrm>
            <a:off x="295563" y="3279561"/>
            <a:ext cx="8531041" cy="1061829"/>
          </a:xfrm>
          <a:prstGeom prst="rect">
            <a:avLst/>
          </a:prstGeom>
          <a:noFill/>
        </p:spPr>
        <p:txBody>
          <a:bodyPr wrap="square" rtlCol="0">
            <a:spAutoFit/>
          </a:bodyPr>
          <a:lstStyle/>
          <a:p>
            <a:r>
              <a:rPr lang="en-US" sz="2100" i="1" dirty="0"/>
              <a:t>Everything that happens in the Machine will feel real... </a:t>
            </a:r>
          </a:p>
          <a:p>
            <a:r>
              <a:rPr lang="en-US" sz="2100" i="1" dirty="0"/>
              <a:t>If you are tempted to say: “some things would feel better in Real Life than they would in the Machine,” you aren’t thinking about this right yet:</a:t>
            </a:r>
          </a:p>
        </p:txBody>
      </p:sp>
      <p:sp>
        <p:nvSpPr>
          <p:cNvPr id="10" name="TextBox 9"/>
          <p:cNvSpPr txBox="1"/>
          <p:nvPr/>
        </p:nvSpPr>
        <p:spPr>
          <a:xfrm>
            <a:off x="136865" y="4615029"/>
            <a:ext cx="8848435" cy="1538883"/>
          </a:xfrm>
          <a:prstGeom prst="rect">
            <a:avLst/>
          </a:prstGeom>
          <a:noFill/>
        </p:spPr>
        <p:txBody>
          <a:bodyPr wrap="square" rtlCol="0">
            <a:spAutoFit/>
          </a:bodyPr>
          <a:lstStyle/>
          <a:p>
            <a:pPr marL="342900" indent="-342900">
              <a:spcAft>
                <a:spcPts val="600"/>
              </a:spcAft>
              <a:buFont typeface="Arial" panose="020B0604020202020204" pitchFamily="34" charset="0"/>
              <a:buChar char="•"/>
            </a:pPr>
            <a:r>
              <a:rPr lang="en-US" sz="2100" dirty="0">
                <a:latin typeface="Helvetica Neue Light"/>
                <a:cs typeface="Helvetica Neue Light"/>
              </a:rPr>
              <a:t>The Machine can make you </a:t>
            </a:r>
            <a:r>
              <a:rPr lang="en-US" sz="2100" i="1" dirty="0">
                <a:latin typeface="Helvetica Neue Light"/>
                <a:cs typeface="Helvetica Neue Light"/>
              </a:rPr>
              <a:t>feel</a:t>
            </a:r>
            <a:r>
              <a:rPr lang="en-US" sz="2100" dirty="0">
                <a:latin typeface="Helvetica Neue Light"/>
                <a:cs typeface="Helvetica Neue Light"/>
              </a:rPr>
              <a:t> any way you want to feel</a:t>
            </a:r>
          </a:p>
          <a:p>
            <a:pPr marL="342900" indent="-342900">
              <a:spcAft>
                <a:spcPts val="600"/>
              </a:spcAft>
              <a:buFont typeface="Arial" panose="020B0604020202020204" pitchFamily="34" charset="0"/>
              <a:buChar char="•"/>
            </a:pPr>
            <a:r>
              <a:rPr lang="en-US" sz="2100" dirty="0">
                <a:latin typeface="Helvetica Neue Light"/>
                <a:cs typeface="Helvetica Neue Light"/>
              </a:rPr>
              <a:t>It can make you </a:t>
            </a:r>
            <a:r>
              <a:rPr lang="en-US" sz="2100" i="1" dirty="0">
                <a:latin typeface="Helvetica Neue Light"/>
                <a:cs typeface="Helvetica Neue Light"/>
              </a:rPr>
              <a:t>remember</a:t>
            </a:r>
            <a:r>
              <a:rPr lang="en-US" sz="2100" dirty="0">
                <a:latin typeface="Helvetica Neue Light"/>
                <a:cs typeface="Helvetica Neue Light"/>
              </a:rPr>
              <a:t> anything you want to remember </a:t>
            </a:r>
          </a:p>
          <a:p>
            <a:pPr marL="342900" indent="-342900">
              <a:spcAft>
                <a:spcPts val="600"/>
              </a:spcAft>
              <a:buFont typeface="Arial" panose="020B0604020202020204" pitchFamily="34" charset="0"/>
              <a:buChar char="•"/>
            </a:pPr>
            <a:r>
              <a:rPr lang="en-US" sz="2100" dirty="0">
                <a:latin typeface="Helvetica Neue Light"/>
                <a:cs typeface="Helvetica Neue Light"/>
              </a:rPr>
              <a:t>You can “remember” struggling for success, if you really think that this is part of what makes success feel good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37"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1000"/>
                                        <p:tgtEl>
                                          <p:spTgt spid="10"/>
                                        </p:tgtEl>
                                      </p:cBhvr>
                                    </p:animEffect>
                                    <p:anim calcmode="lin" valueType="num">
                                      <p:cBhvr>
                                        <p:cTn id="18" dur="1000" fill="hold"/>
                                        <p:tgtEl>
                                          <p:spTgt spid="10"/>
                                        </p:tgtEl>
                                        <p:attrNameLst>
                                          <p:attrName>ppt_x</p:attrName>
                                        </p:attrNameLst>
                                      </p:cBhvr>
                                      <p:tavLst>
                                        <p:tav tm="0">
                                          <p:val>
                                            <p:strVal val="#ppt_x"/>
                                          </p:val>
                                        </p:tav>
                                        <p:tav tm="100000">
                                          <p:val>
                                            <p:strVal val="#ppt_x"/>
                                          </p:val>
                                        </p:tav>
                                      </p:tavLst>
                                    </p:anim>
                                    <p:anim calcmode="lin" valueType="num">
                                      <p:cBhvr>
                                        <p:cTn id="19" dur="900" decel="100000" fill="hold"/>
                                        <p:tgtEl>
                                          <p:spTgt spid="10"/>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1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8"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65667" y="1464733"/>
            <a:ext cx="8373533" cy="830997"/>
          </a:xfrm>
          <a:prstGeom prst="rect">
            <a:avLst/>
          </a:prstGeom>
          <a:noFill/>
        </p:spPr>
        <p:txBody>
          <a:bodyPr wrap="square" rtlCol="0">
            <a:spAutoFit/>
          </a:bodyPr>
          <a:lstStyle/>
          <a:p>
            <a:pPr marL="457200" indent="-457200">
              <a:buFont typeface="+mj-lt"/>
              <a:buAutoNum type="arabicPeriod"/>
            </a:pPr>
            <a:r>
              <a:rPr lang="en-US" sz="2400" dirty="0"/>
              <a:t>“we want to </a:t>
            </a:r>
            <a:r>
              <a:rPr lang="en-US" sz="2400" i="1" dirty="0"/>
              <a:t>do</a:t>
            </a:r>
            <a:r>
              <a:rPr lang="en-US" sz="2400" dirty="0"/>
              <a:t> certain things, and not just have the experience of doing them.”</a:t>
            </a:r>
            <a:endParaRPr lang="en-US" sz="2400" b="1" dirty="0"/>
          </a:p>
        </p:txBody>
      </p:sp>
      <p:sp>
        <p:nvSpPr>
          <p:cNvPr id="4" name="TextBox 3"/>
          <p:cNvSpPr txBox="1"/>
          <p:nvPr/>
        </p:nvSpPr>
        <p:spPr>
          <a:xfrm>
            <a:off x="859376" y="708336"/>
            <a:ext cx="7543412" cy="646331"/>
          </a:xfrm>
          <a:prstGeom prst="rect">
            <a:avLst/>
          </a:prstGeom>
          <a:noFill/>
        </p:spPr>
        <p:txBody>
          <a:bodyPr wrap="square" rtlCol="0">
            <a:spAutoFit/>
          </a:bodyPr>
          <a:lstStyle/>
          <a:p>
            <a:pPr algn="ctr"/>
            <a:r>
              <a:rPr lang="en-US" sz="3600" dirty="0"/>
              <a:t>THREE REASONS TO SAY </a:t>
            </a:r>
            <a:r>
              <a:rPr lang="en-US" sz="3600" b="1" dirty="0"/>
              <a:t>NO</a:t>
            </a:r>
          </a:p>
        </p:txBody>
      </p:sp>
      <p:sp>
        <p:nvSpPr>
          <p:cNvPr id="6" name="TextBox 5"/>
          <p:cNvSpPr txBox="1"/>
          <p:nvPr/>
        </p:nvSpPr>
        <p:spPr>
          <a:xfrm>
            <a:off x="859376" y="3160457"/>
            <a:ext cx="6535784" cy="369332"/>
          </a:xfrm>
          <a:prstGeom prst="rect">
            <a:avLst/>
          </a:prstGeom>
          <a:noFill/>
        </p:spPr>
        <p:txBody>
          <a:bodyPr wrap="square" rtlCol="0">
            <a:spAutoFit/>
          </a:bodyPr>
          <a:lstStyle/>
          <a:p>
            <a:r>
              <a:rPr lang="en-US" dirty="0"/>
              <a:t> </a:t>
            </a:r>
          </a:p>
        </p:txBody>
      </p:sp>
      <p:sp>
        <p:nvSpPr>
          <p:cNvPr id="8" name="TextBox 7"/>
          <p:cNvSpPr txBox="1"/>
          <p:nvPr/>
        </p:nvSpPr>
        <p:spPr>
          <a:xfrm>
            <a:off x="465667" y="2806514"/>
            <a:ext cx="4317999" cy="707886"/>
          </a:xfrm>
          <a:prstGeom prst="rect">
            <a:avLst/>
          </a:prstGeom>
          <a:noFill/>
        </p:spPr>
        <p:txBody>
          <a:bodyPr wrap="square" rtlCol="0">
            <a:spAutoFit/>
          </a:bodyPr>
          <a:lstStyle/>
          <a:p>
            <a:r>
              <a:rPr lang="en-US" sz="2000" dirty="0">
                <a:latin typeface="Helvetica Neue Light"/>
                <a:cs typeface="Helvetica Neue Light"/>
              </a:rPr>
              <a:t>Do I </a:t>
            </a:r>
            <a:r>
              <a:rPr lang="en-US" sz="2000" i="1" dirty="0">
                <a:latin typeface="Helvetica Neue Light"/>
                <a:cs typeface="Helvetica Neue Light"/>
              </a:rPr>
              <a:t>only</a:t>
            </a:r>
            <a:r>
              <a:rPr lang="en-US" sz="2000" dirty="0">
                <a:latin typeface="Helvetica Neue Light"/>
                <a:cs typeface="Helvetica Neue Light"/>
              </a:rPr>
              <a:t> care about how I feel, and what I believe:</a:t>
            </a:r>
          </a:p>
        </p:txBody>
      </p:sp>
      <p:sp>
        <p:nvSpPr>
          <p:cNvPr id="10" name="TextBox 9"/>
          <p:cNvSpPr txBox="1"/>
          <p:nvPr/>
        </p:nvSpPr>
        <p:spPr>
          <a:xfrm>
            <a:off x="465667" y="4140200"/>
            <a:ext cx="8373533" cy="400110"/>
          </a:xfrm>
          <a:prstGeom prst="rect">
            <a:avLst/>
          </a:prstGeom>
          <a:noFill/>
        </p:spPr>
        <p:txBody>
          <a:bodyPr wrap="square" rtlCol="0">
            <a:spAutoFit/>
          </a:bodyPr>
          <a:lstStyle/>
          <a:p>
            <a:pPr>
              <a:spcAft>
                <a:spcPts val="600"/>
              </a:spcAft>
            </a:pPr>
            <a:r>
              <a:rPr lang="en-US" sz="2000" dirty="0">
                <a:latin typeface="Helvetica Neue Light"/>
                <a:cs typeface="Helvetica Neue Light"/>
              </a:rPr>
              <a:t>Or do we want:</a:t>
            </a:r>
          </a:p>
        </p:txBody>
      </p:sp>
      <p:sp>
        <p:nvSpPr>
          <p:cNvPr id="7" name="24-Point Star 6"/>
          <p:cNvSpPr/>
          <p:nvPr/>
        </p:nvSpPr>
        <p:spPr>
          <a:xfrm>
            <a:off x="4989344" y="2144457"/>
            <a:ext cx="2840187" cy="2252133"/>
          </a:xfrm>
          <a:prstGeom prst="star24">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9" name="TextBox 8"/>
          <p:cNvSpPr txBox="1"/>
          <p:nvPr/>
        </p:nvSpPr>
        <p:spPr>
          <a:xfrm>
            <a:off x="5765800" y="2806514"/>
            <a:ext cx="1531188" cy="707886"/>
          </a:xfrm>
          <a:prstGeom prst="rect">
            <a:avLst/>
          </a:prstGeom>
          <a:noFill/>
        </p:spPr>
        <p:txBody>
          <a:bodyPr wrap="none" rtlCol="0">
            <a:spAutoFit/>
          </a:bodyPr>
          <a:lstStyle/>
          <a:p>
            <a:pPr algn="ctr"/>
            <a:r>
              <a:rPr lang="en-US" sz="2000" b="1" dirty="0"/>
              <a:t>What I </a:t>
            </a:r>
          </a:p>
          <a:p>
            <a:pPr algn="ctr"/>
            <a:r>
              <a:rPr lang="en-US" sz="2000" b="1" dirty="0"/>
              <a:t>Experience</a:t>
            </a:r>
          </a:p>
        </p:txBody>
      </p:sp>
      <p:sp>
        <p:nvSpPr>
          <p:cNvPr id="11" name="24-Point Star 10"/>
          <p:cNvSpPr/>
          <p:nvPr/>
        </p:nvSpPr>
        <p:spPr>
          <a:xfrm>
            <a:off x="5975066" y="4396590"/>
            <a:ext cx="2840187" cy="2395853"/>
          </a:xfrm>
          <a:prstGeom prst="star24">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Pentagon 11"/>
          <p:cNvSpPr/>
          <p:nvPr/>
        </p:nvSpPr>
        <p:spPr>
          <a:xfrm>
            <a:off x="859376" y="4724400"/>
            <a:ext cx="2823624" cy="1447800"/>
          </a:xfrm>
          <a:prstGeom prst="homePlat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TextBox 12"/>
          <p:cNvSpPr txBox="1"/>
          <p:nvPr/>
        </p:nvSpPr>
        <p:spPr>
          <a:xfrm>
            <a:off x="1253067" y="5224620"/>
            <a:ext cx="1879600" cy="400110"/>
          </a:xfrm>
          <a:prstGeom prst="rect">
            <a:avLst/>
          </a:prstGeom>
          <a:noFill/>
        </p:spPr>
        <p:txBody>
          <a:bodyPr wrap="square" rtlCol="0">
            <a:spAutoFit/>
          </a:bodyPr>
          <a:lstStyle/>
          <a:p>
            <a:r>
              <a:rPr lang="en-US" sz="2000" b="1" dirty="0"/>
              <a:t>What I Do</a:t>
            </a:r>
          </a:p>
        </p:txBody>
      </p:sp>
      <p:sp>
        <p:nvSpPr>
          <p:cNvPr id="14" name="TextBox 13"/>
          <p:cNvSpPr txBox="1"/>
          <p:nvPr/>
        </p:nvSpPr>
        <p:spPr>
          <a:xfrm>
            <a:off x="3742266" y="5163065"/>
            <a:ext cx="2082800" cy="461665"/>
          </a:xfrm>
          <a:prstGeom prst="rect">
            <a:avLst/>
          </a:prstGeom>
          <a:noFill/>
        </p:spPr>
        <p:txBody>
          <a:bodyPr wrap="square" rtlCol="0">
            <a:spAutoFit/>
          </a:bodyPr>
          <a:lstStyle/>
          <a:p>
            <a:r>
              <a:rPr lang="en-US" sz="2400" b="1" dirty="0"/>
              <a:t>to </a:t>
            </a:r>
            <a:r>
              <a:rPr lang="en-US" sz="2400" b="1" i="1" u="sng" dirty="0"/>
              <a:t>cause</a:t>
            </a:r>
            <a:r>
              <a:rPr lang="en-US" sz="2400" b="1" dirty="0"/>
              <a:t> &gt;&gt;&gt;</a:t>
            </a:r>
          </a:p>
        </p:txBody>
      </p:sp>
      <p:sp>
        <p:nvSpPr>
          <p:cNvPr id="15" name="TextBox 14"/>
          <p:cNvSpPr txBox="1"/>
          <p:nvPr/>
        </p:nvSpPr>
        <p:spPr>
          <a:xfrm>
            <a:off x="6544345" y="5224620"/>
            <a:ext cx="1701629" cy="707886"/>
          </a:xfrm>
          <a:prstGeom prst="rect">
            <a:avLst/>
          </a:prstGeom>
          <a:noFill/>
        </p:spPr>
        <p:txBody>
          <a:bodyPr wrap="square" rtlCol="0">
            <a:spAutoFit/>
          </a:bodyPr>
          <a:lstStyle/>
          <a:p>
            <a:pPr algn="ctr"/>
            <a:r>
              <a:rPr lang="en-US" sz="2000" b="1" dirty="0"/>
              <a:t>What I Experience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1000"/>
                                        <p:tgtEl>
                                          <p:spTgt spid="7"/>
                                        </p:tgtEl>
                                      </p:cBhvr>
                                    </p:animEffect>
                                    <p:anim calcmode="lin" valueType="num">
                                      <p:cBhvr>
                                        <p:cTn id="16" dur="1000" fill="hold"/>
                                        <p:tgtEl>
                                          <p:spTgt spid="7"/>
                                        </p:tgtEl>
                                        <p:attrNameLst>
                                          <p:attrName>ppt_x</p:attrName>
                                        </p:attrNameLst>
                                      </p:cBhvr>
                                      <p:tavLst>
                                        <p:tav tm="0">
                                          <p:val>
                                            <p:strVal val="#ppt_x"/>
                                          </p:val>
                                        </p:tav>
                                        <p:tav tm="100000">
                                          <p:val>
                                            <p:strVal val="#ppt_x"/>
                                          </p:val>
                                        </p:tav>
                                      </p:tavLst>
                                    </p:anim>
                                    <p:anim calcmode="lin" valueType="num">
                                      <p:cBhvr>
                                        <p:cTn id="17" dur="900" decel="100000" fill="hold"/>
                                        <p:tgtEl>
                                          <p:spTgt spid="7"/>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par>
                                <p:cTn id="19" presetID="37"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900" decel="100000" fill="hold"/>
                                        <p:tgtEl>
                                          <p:spTgt spid="9"/>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37" presetClass="entr" presetSubtype="0" fill="hold" nodeType="click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fade">
                                      <p:cBhvr>
                                        <p:cTn id="33" dur="1000"/>
                                        <p:tgtEl>
                                          <p:spTgt spid="12"/>
                                        </p:tgtEl>
                                      </p:cBhvr>
                                    </p:animEffect>
                                    <p:anim calcmode="lin" valueType="num">
                                      <p:cBhvr>
                                        <p:cTn id="34" dur="1000" fill="hold"/>
                                        <p:tgtEl>
                                          <p:spTgt spid="12"/>
                                        </p:tgtEl>
                                        <p:attrNameLst>
                                          <p:attrName>ppt_x</p:attrName>
                                        </p:attrNameLst>
                                      </p:cBhvr>
                                      <p:tavLst>
                                        <p:tav tm="0">
                                          <p:val>
                                            <p:strVal val="#ppt_x"/>
                                          </p:val>
                                        </p:tav>
                                        <p:tav tm="100000">
                                          <p:val>
                                            <p:strVal val="#ppt_x"/>
                                          </p:val>
                                        </p:tav>
                                      </p:tavLst>
                                    </p:anim>
                                    <p:anim calcmode="lin" valueType="num">
                                      <p:cBhvr>
                                        <p:cTn id="35" dur="900" decel="100000" fill="hold"/>
                                        <p:tgtEl>
                                          <p:spTgt spid="12"/>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fade">
                                      <p:cBhvr>
                                        <p:cTn id="39" dur="1000"/>
                                        <p:tgtEl>
                                          <p:spTgt spid="13"/>
                                        </p:tgtEl>
                                      </p:cBhvr>
                                    </p:animEffect>
                                    <p:anim calcmode="lin" valueType="num">
                                      <p:cBhvr>
                                        <p:cTn id="40" dur="1000" fill="hold"/>
                                        <p:tgtEl>
                                          <p:spTgt spid="13"/>
                                        </p:tgtEl>
                                        <p:attrNameLst>
                                          <p:attrName>ppt_x</p:attrName>
                                        </p:attrNameLst>
                                      </p:cBhvr>
                                      <p:tavLst>
                                        <p:tav tm="0">
                                          <p:val>
                                            <p:strVal val="#ppt_x"/>
                                          </p:val>
                                        </p:tav>
                                        <p:tav tm="100000">
                                          <p:val>
                                            <p:strVal val="#ppt_x"/>
                                          </p:val>
                                        </p:tav>
                                      </p:tavLst>
                                    </p:anim>
                                    <p:anim calcmode="lin" valueType="num">
                                      <p:cBhvr>
                                        <p:cTn id="41" dur="900" decel="100000" fill="hold"/>
                                        <p:tgtEl>
                                          <p:spTgt spid="13"/>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childTnLst>
                          </p:cTn>
                        </p:par>
                        <p:par>
                          <p:cTn id="43" fill="hold">
                            <p:stCondLst>
                              <p:cond delay="1000"/>
                            </p:stCondLst>
                            <p:childTnLst>
                              <p:par>
                                <p:cTn id="44" presetID="10" presetClass="entr" presetSubtype="0" fill="hold" grpId="0" nodeType="afterEffect">
                                  <p:stCondLst>
                                    <p:cond delay="0"/>
                                  </p:stCondLst>
                                  <p:childTnLst>
                                    <p:set>
                                      <p:cBhvr>
                                        <p:cTn id="45" dur="1" fill="hold">
                                          <p:stCondLst>
                                            <p:cond delay="0"/>
                                          </p:stCondLst>
                                        </p:cTn>
                                        <p:tgtEl>
                                          <p:spTgt spid="14"/>
                                        </p:tgtEl>
                                        <p:attrNameLst>
                                          <p:attrName>style.visibility</p:attrName>
                                        </p:attrNameLst>
                                      </p:cBhvr>
                                      <p:to>
                                        <p:strVal val="visible"/>
                                      </p:to>
                                    </p:set>
                                    <p:animEffect transition="in" filter="fade">
                                      <p:cBhvr>
                                        <p:cTn id="46" dur="2000"/>
                                        <p:tgtEl>
                                          <p:spTgt spid="14"/>
                                        </p:tgtEl>
                                      </p:cBhvr>
                                    </p:animEffect>
                                  </p:childTnLst>
                                </p:cTn>
                              </p:par>
                            </p:childTnLst>
                          </p:cTn>
                        </p:par>
                        <p:par>
                          <p:cTn id="47" fill="hold">
                            <p:stCondLst>
                              <p:cond delay="3000"/>
                            </p:stCondLst>
                            <p:childTnLst>
                              <p:par>
                                <p:cTn id="48" presetID="37" presetClass="entr" presetSubtype="0" fill="hold" nodeType="afterEffect">
                                  <p:stCondLst>
                                    <p:cond delay="0"/>
                                  </p:stCondLst>
                                  <p:childTnLst>
                                    <p:set>
                                      <p:cBhvr>
                                        <p:cTn id="49" dur="1" fill="hold">
                                          <p:stCondLst>
                                            <p:cond delay="0"/>
                                          </p:stCondLst>
                                        </p:cTn>
                                        <p:tgtEl>
                                          <p:spTgt spid="11"/>
                                        </p:tgtEl>
                                        <p:attrNameLst>
                                          <p:attrName>style.visibility</p:attrName>
                                        </p:attrNameLst>
                                      </p:cBhvr>
                                      <p:to>
                                        <p:strVal val="visible"/>
                                      </p:to>
                                    </p:set>
                                    <p:animEffect transition="in" filter="fade">
                                      <p:cBhvr>
                                        <p:cTn id="50" dur="1000"/>
                                        <p:tgtEl>
                                          <p:spTgt spid="11"/>
                                        </p:tgtEl>
                                      </p:cBhvr>
                                    </p:animEffect>
                                    <p:anim calcmode="lin" valueType="num">
                                      <p:cBhvr>
                                        <p:cTn id="51" dur="1000" fill="hold"/>
                                        <p:tgtEl>
                                          <p:spTgt spid="11"/>
                                        </p:tgtEl>
                                        <p:attrNameLst>
                                          <p:attrName>ppt_x</p:attrName>
                                        </p:attrNameLst>
                                      </p:cBhvr>
                                      <p:tavLst>
                                        <p:tav tm="0">
                                          <p:val>
                                            <p:strVal val="#ppt_x"/>
                                          </p:val>
                                        </p:tav>
                                        <p:tav tm="100000">
                                          <p:val>
                                            <p:strVal val="#ppt_x"/>
                                          </p:val>
                                        </p:tav>
                                      </p:tavLst>
                                    </p:anim>
                                    <p:anim calcmode="lin" valueType="num">
                                      <p:cBhvr>
                                        <p:cTn id="52" dur="900" decel="100000" fill="hold"/>
                                        <p:tgtEl>
                                          <p:spTgt spid="11"/>
                                        </p:tgtEl>
                                        <p:attrNameLst>
                                          <p:attrName>ppt_y</p:attrName>
                                        </p:attrNameLst>
                                      </p:cBhvr>
                                      <p:tavLst>
                                        <p:tav tm="0">
                                          <p:val>
                                            <p:strVal val="#ppt_y+1"/>
                                          </p:val>
                                        </p:tav>
                                        <p:tav tm="100000">
                                          <p:val>
                                            <p:strVal val="#ppt_y-.03"/>
                                          </p:val>
                                        </p:tav>
                                      </p:tavLst>
                                    </p:anim>
                                    <p:anim calcmode="lin" valueType="num">
                                      <p:cBhvr>
                                        <p:cTn id="53" dur="100" accel="100000" fill="hold">
                                          <p:stCondLst>
                                            <p:cond delay="900"/>
                                          </p:stCondLst>
                                        </p:cTn>
                                        <p:tgtEl>
                                          <p:spTgt spid="11"/>
                                        </p:tgtEl>
                                        <p:attrNameLst>
                                          <p:attrName>ppt_y</p:attrName>
                                        </p:attrNameLst>
                                      </p:cBhvr>
                                      <p:tavLst>
                                        <p:tav tm="0">
                                          <p:val>
                                            <p:strVal val="#ppt_y-.03"/>
                                          </p:val>
                                        </p:tav>
                                        <p:tav tm="100000">
                                          <p:val>
                                            <p:strVal val="#ppt_y"/>
                                          </p:val>
                                        </p:tav>
                                      </p:tavLst>
                                    </p:anim>
                                  </p:childTnLst>
                                </p:cTn>
                              </p:par>
                              <p:par>
                                <p:cTn id="54" presetID="37" presetClass="entr" presetSubtype="0" fill="hold" grpId="0" nodeType="withEffect">
                                  <p:stCondLst>
                                    <p:cond delay="0"/>
                                  </p:stCondLst>
                                  <p:childTnLst>
                                    <p:set>
                                      <p:cBhvr>
                                        <p:cTn id="55" dur="1" fill="hold">
                                          <p:stCondLst>
                                            <p:cond delay="0"/>
                                          </p:stCondLst>
                                        </p:cTn>
                                        <p:tgtEl>
                                          <p:spTgt spid="15"/>
                                        </p:tgtEl>
                                        <p:attrNameLst>
                                          <p:attrName>style.visibility</p:attrName>
                                        </p:attrNameLst>
                                      </p:cBhvr>
                                      <p:to>
                                        <p:strVal val="visible"/>
                                      </p:to>
                                    </p:set>
                                    <p:animEffect transition="in" filter="fade">
                                      <p:cBhvr>
                                        <p:cTn id="56" dur="1000"/>
                                        <p:tgtEl>
                                          <p:spTgt spid="15"/>
                                        </p:tgtEl>
                                      </p:cBhvr>
                                    </p:animEffect>
                                    <p:anim calcmode="lin" valueType="num">
                                      <p:cBhvr>
                                        <p:cTn id="57" dur="1000" fill="hold"/>
                                        <p:tgtEl>
                                          <p:spTgt spid="15"/>
                                        </p:tgtEl>
                                        <p:attrNameLst>
                                          <p:attrName>ppt_x</p:attrName>
                                        </p:attrNameLst>
                                      </p:cBhvr>
                                      <p:tavLst>
                                        <p:tav tm="0">
                                          <p:val>
                                            <p:strVal val="#ppt_x"/>
                                          </p:val>
                                        </p:tav>
                                        <p:tav tm="100000">
                                          <p:val>
                                            <p:strVal val="#ppt_x"/>
                                          </p:val>
                                        </p:tav>
                                      </p:tavLst>
                                    </p:anim>
                                    <p:anim calcmode="lin" valueType="num">
                                      <p:cBhvr>
                                        <p:cTn id="58" dur="900" decel="100000" fill="hold"/>
                                        <p:tgtEl>
                                          <p:spTgt spid="15"/>
                                        </p:tgtEl>
                                        <p:attrNameLst>
                                          <p:attrName>ppt_y</p:attrName>
                                        </p:attrNameLst>
                                      </p:cBhvr>
                                      <p:tavLst>
                                        <p:tav tm="0">
                                          <p:val>
                                            <p:strVal val="#ppt_y+1"/>
                                          </p:val>
                                        </p:tav>
                                        <p:tav tm="100000">
                                          <p:val>
                                            <p:strVal val="#ppt_y-.03"/>
                                          </p:val>
                                        </p:tav>
                                      </p:tavLst>
                                    </p:anim>
                                    <p:anim calcmode="lin" valueType="num">
                                      <p:cBhvr>
                                        <p:cTn id="59"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p:bldP spid="8" grpId="0"/>
      <p:bldP spid="10" grpId="0"/>
      <p:bldP spid="9" grpId="0"/>
      <p:bldP spid="13" grpId="0"/>
      <p:bldP spid="14" grpId="0"/>
      <p:bldP spid="1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59376" y="719063"/>
            <a:ext cx="7543412" cy="646331"/>
          </a:xfrm>
          <a:prstGeom prst="rect">
            <a:avLst/>
          </a:prstGeom>
          <a:noFill/>
        </p:spPr>
        <p:txBody>
          <a:bodyPr wrap="square" rtlCol="0">
            <a:spAutoFit/>
          </a:bodyPr>
          <a:lstStyle/>
          <a:p>
            <a:pPr algn="ctr"/>
            <a:r>
              <a:rPr lang="en-US" sz="3600" dirty="0"/>
              <a:t>THREE REASONS TO SAY </a:t>
            </a:r>
            <a:r>
              <a:rPr lang="en-US" sz="3600" b="1" dirty="0"/>
              <a:t>NO</a:t>
            </a:r>
          </a:p>
        </p:txBody>
      </p:sp>
      <p:sp>
        <p:nvSpPr>
          <p:cNvPr id="6" name="TextBox 5"/>
          <p:cNvSpPr txBox="1"/>
          <p:nvPr/>
        </p:nvSpPr>
        <p:spPr>
          <a:xfrm>
            <a:off x="270992" y="1559632"/>
            <a:ext cx="8580583" cy="446276"/>
          </a:xfrm>
          <a:prstGeom prst="rect">
            <a:avLst/>
          </a:prstGeom>
          <a:noFill/>
        </p:spPr>
        <p:txBody>
          <a:bodyPr wrap="square" rtlCol="0">
            <a:spAutoFit/>
          </a:bodyPr>
          <a:lstStyle/>
          <a:p>
            <a:pPr marL="342900" indent="-342900">
              <a:buFont typeface="+mj-lt"/>
              <a:buAutoNum type="arabicPeriod" startAt="2"/>
            </a:pPr>
            <a:r>
              <a:rPr lang="en-US" sz="2300" dirty="0"/>
              <a:t>“we want to </a:t>
            </a:r>
            <a:r>
              <a:rPr lang="en-US" sz="2300" i="1" dirty="0"/>
              <a:t>be</a:t>
            </a:r>
            <a:r>
              <a:rPr lang="en-US" sz="2300" dirty="0"/>
              <a:t> a certain way; to be a certain sort of person” </a:t>
            </a:r>
          </a:p>
        </p:txBody>
      </p:sp>
      <p:sp>
        <p:nvSpPr>
          <p:cNvPr id="9" name="Rectangle 8"/>
          <p:cNvSpPr/>
          <p:nvPr/>
        </p:nvSpPr>
        <p:spPr>
          <a:xfrm>
            <a:off x="270993" y="2196088"/>
            <a:ext cx="8385978" cy="1461939"/>
          </a:xfrm>
          <a:prstGeom prst="rect">
            <a:avLst/>
          </a:prstGeom>
        </p:spPr>
        <p:txBody>
          <a:bodyPr wrap="square">
            <a:spAutoFit/>
          </a:bodyPr>
          <a:lstStyle/>
          <a:p>
            <a:pPr>
              <a:spcAft>
                <a:spcPts val="600"/>
              </a:spcAft>
            </a:pPr>
            <a:r>
              <a:rPr lang="en-US" sz="2100" dirty="0">
                <a:cs typeface="Helvetica Neue Light"/>
              </a:rPr>
              <a:t>There are character traits that all of us value, such as: courage, creativity, compassion, dedication, wisdom, etc.  </a:t>
            </a:r>
          </a:p>
          <a:p>
            <a:pPr marL="342900" indent="-342900">
              <a:spcAft>
                <a:spcPts val="600"/>
              </a:spcAft>
              <a:buFont typeface="Arial" panose="020B0604020202020204" pitchFamily="34" charset="0"/>
              <a:buChar char="•"/>
            </a:pPr>
            <a:r>
              <a:rPr lang="en-US" sz="2100" dirty="0">
                <a:latin typeface="Helvetica Neue Light"/>
                <a:cs typeface="Helvetica Neue Light"/>
              </a:rPr>
              <a:t>The machine could give us the </a:t>
            </a:r>
            <a:r>
              <a:rPr lang="en-US" sz="2100" i="1" dirty="0">
                <a:latin typeface="Helvetica Neue Light"/>
                <a:cs typeface="Helvetica Neue Light"/>
              </a:rPr>
              <a:t>feeling</a:t>
            </a:r>
            <a:r>
              <a:rPr lang="en-US" sz="2100" dirty="0">
                <a:latin typeface="Helvetica Neue Light"/>
                <a:cs typeface="Helvetica Neue Light"/>
              </a:rPr>
              <a:t> of having these traits, and of acting on them, but we wouldn’t </a:t>
            </a:r>
            <a:r>
              <a:rPr lang="en-US" sz="2100" i="1" dirty="0">
                <a:latin typeface="Helvetica Neue Light"/>
                <a:cs typeface="Helvetica Neue Light"/>
              </a:rPr>
              <a:t>really</a:t>
            </a:r>
            <a:r>
              <a:rPr lang="en-US" sz="2100" dirty="0">
                <a:latin typeface="Helvetica Neue Light"/>
                <a:cs typeface="Helvetica Neue Light"/>
              </a:rPr>
              <a:t> have those traits</a:t>
            </a:r>
          </a:p>
        </p:txBody>
      </p:sp>
      <p:sp>
        <p:nvSpPr>
          <p:cNvPr id="7" name="TextBox 6"/>
          <p:cNvSpPr txBox="1"/>
          <p:nvPr/>
        </p:nvSpPr>
        <p:spPr>
          <a:xfrm>
            <a:off x="270992" y="3903133"/>
            <a:ext cx="8703675" cy="1169551"/>
          </a:xfrm>
          <a:prstGeom prst="rect">
            <a:avLst/>
          </a:prstGeom>
          <a:noFill/>
        </p:spPr>
        <p:txBody>
          <a:bodyPr wrap="square" rtlCol="0">
            <a:spAutoFit/>
          </a:bodyPr>
          <a:lstStyle/>
          <a:p>
            <a:pPr>
              <a:spcAft>
                <a:spcPts val="600"/>
              </a:spcAft>
            </a:pPr>
            <a:r>
              <a:rPr lang="en-US" sz="2200" dirty="0"/>
              <a:t>Many of us think that part of what life is “really about” is the chance to try to develop some of these admirable character traits </a:t>
            </a:r>
          </a:p>
          <a:p>
            <a:pPr marL="342900" indent="-342900">
              <a:spcAft>
                <a:spcPts val="600"/>
              </a:spcAft>
              <a:buFont typeface="Arial" panose="020B0604020202020204" pitchFamily="34" charset="0"/>
              <a:buChar char="•"/>
            </a:pPr>
            <a:r>
              <a:rPr lang="en-US" sz="2100" dirty="0">
                <a:latin typeface="Helvetica Neue Light"/>
                <a:cs typeface="Helvetica Neue Light"/>
              </a:rPr>
              <a:t>In other words, to </a:t>
            </a:r>
            <a:r>
              <a:rPr lang="en-US" sz="2100" i="1" dirty="0">
                <a:latin typeface="Helvetica Neue Light"/>
                <a:cs typeface="Helvetica Neue Light"/>
              </a:rPr>
              <a:t>grow </a:t>
            </a:r>
            <a:r>
              <a:rPr lang="en-US" sz="2100" dirty="0">
                <a:latin typeface="Helvetica Neue Light"/>
                <a:cs typeface="Helvetica Neue Light"/>
              </a:rPr>
              <a:t>as a person</a:t>
            </a:r>
          </a:p>
        </p:txBody>
      </p:sp>
      <p:sp>
        <p:nvSpPr>
          <p:cNvPr id="10" name="Rectangle 9"/>
          <p:cNvSpPr/>
          <p:nvPr/>
        </p:nvSpPr>
        <p:spPr>
          <a:xfrm>
            <a:off x="270992" y="5431051"/>
            <a:ext cx="7951051" cy="415498"/>
          </a:xfrm>
          <a:prstGeom prst="rect">
            <a:avLst/>
          </a:prstGeom>
        </p:spPr>
        <p:txBody>
          <a:bodyPr wrap="square">
            <a:spAutoFit/>
          </a:bodyPr>
          <a:lstStyle/>
          <a:p>
            <a:pPr marL="349250" lvl="1" indent="-342900">
              <a:spcAft>
                <a:spcPts val="600"/>
              </a:spcAft>
              <a:buFont typeface="Arial" panose="020B0604020202020204" pitchFamily="34" charset="0"/>
              <a:buChar char="•"/>
            </a:pPr>
            <a:r>
              <a:rPr lang="en-US" sz="2100" dirty="0">
                <a:latin typeface="Helvetica Neue Light"/>
                <a:cs typeface="Helvetica Neue Light"/>
              </a:rPr>
              <a:t>None of that can happen when we’re in the Machine</a:t>
            </a:r>
          </a:p>
        </p:txBody>
      </p:sp>
      <p:sp>
        <p:nvSpPr>
          <p:cNvPr id="3" name="TextBox 2">
            <a:extLst>
              <a:ext uri="{FF2B5EF4-FFF2-40B4-BE49-F238E27FC236}">
                <a16:creationId xmlns:a16="http://schemas.microsoft.com/office/drawing/2014/main" id="{518A57F4-2576-38A2-0A79-09739C5EE20C}"/>
              </a:ext>
            </a:extLst>
          </p:cNvPr>
          <p:cNvSpPr txBox="1"/>
          <p:nvPr/>
        </p:nvSpPr>
        <p:spPr>
          <a:xfrm>
            <a:off x="270992" y="6086465"/>
            <a:ext cx="8703675" cy="430887"/>
          </a:xfrm>
          <a:prstGeom prst="rect">
            <a:avLst/>
          </a:prstGeom>
          <a:noFill/>
        </p:spPr>
        <p:txBody>
          <a:bodyPr wrap="square">
            <a:spAutoFit/>
          </a:bodyPr>
          <a:lstStyle/>
          <a:p>
            <a:pPr>
              <a:spcAft>
                <a:spcPts val="600"/>
              </a:spcAft>
            </a:pPr>
            <a:r>
              <a:rPr lang="en-US" sz="2200" dirty="0">
                <a:cs typeface="Helvetica Neue Light"/>
              </a:rPr>
              <a:t>Worse still, we may begin to </a:t>
            </a:r>
            <a:r>
              <a:rPr lang="en-US" sz="2200" i="1" dirty="0">
                <a:cs typeface="Helvetica Neue Light"/>
              </a:rPr>
              <a:t>lose</a:t>
            </a:r>
            <a:r>
              <a:rPr lang="en-US" sz="2200" dirty="0">
                <a:cs typeface="Helvetica Neue Light"/>
              </a:rPr>
              <a:t> whatever character we originally had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7" grpId="0"/>
      <p:bldP spid="10" grpId="0"/>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59376" y="719063"/>
            <a:ext cx="7543412" cy="646331"/>
          </a:xfrm>
          <a:prstGeom prst="rect">
            <a:avLst/>
          </a:prstGeom>
          <a:noFill/>
        </p:spPr>
        <p:txBody>
          <a:bodyPr wrap="square" rtlCol="0">
            <a:spAutoFit/>
          </a:bodyPr>
          <a:lstStyle/>
          <a:p>
            <a:pPr algn="ctr"/>
            <a:r>
              <a:rPr lang="en-US" sz="3600" dirty="0"/>
              <a:t>THREE REASONS TO SAY </a:t>
            </a:r>
            <a:r>
              <a:rPr lang="en-US" sz="3600" b="1" dirty="0"/>
              <a:t>NO</a:t>
            </a:r>
          </a:p>
        </p:txBody>
      </p:sp>
      <p:sp>
        <p:nvSpPr>
          <p:cNvPr id="6" name="TextBox 5"/>
          <p:cNvSpPr txBox="1"/>
          <p:nvPr/>
        </p:nvSpPr>
        <p:spPr>
          <a:xfrm>
            <a:off x="313267" y="1462513"/>
            <a:ext cx="8538308" cy="446276"/>
          </a:xfrm>
          <a:prstGeom prst="rect">
            <a:avLst/>
          </a:prstGeom>
          <a:noFill/>
        </p:spPr>
        <p:txBody>
          <a:bodyPr wrap="square" rtlCol="0">
            <a:spAutoFit/>
          </a:bodyPr>
          <a:lstStyle/>
          <a:p>
            <a:pPr marL="342900" indent="-342900">
              <a:buFont typeface="+mj-lt"/>
              <a:buAutoNum type="arabicPeriod" startAt="2"/>
            </a:pPr>
            <a:r>
              <a:rPr lang="en-US" sz="2300" dirty="0"/>
              <a:t>“we want to </a:t>
            </a:r>
            <a:r>
              <a:rPr lang="en-US" sz="2300" i="1" dirty="0"/>
              <a:t>be</a:t>
            </a:r>
            <a:r>
              <a:rPr lang="en-US" sz="2300" dirty="0"/>
              <a:t> a certain way; to be a certain sort of person” </a:t>
            </a:r>
          </a:p>
        </p:txBody>
      </p:sp>
      <p:sp>
        <p:nvSpPr>
          <p:cNvPr id="8" name="TextBox 7"/>
          <p:cNvSpPr txBox="1"/>
          <p:nvPr/>
        </p:nvSpPr>
        <p:spPr>
          <a:xfrm>
            <a:off x="313267" y="4806193"/>
            <a:ext cx="8538308" cy="1384995"/>
          </a:xfrm>
          <a:prstGeom prst="rect">
            <a:avLst/>
          </a:prstGeom>
          <a:noFill/>
        </p:spPr>
        <p:txBody>
          <a:bodyPr wrap="square" rtlCol="0">
            <a:spAutoFit/>
          </a:bodyPr>
          <a:lstStyle/>
          <a:p>
            <a:r>
              <a:rPr lang="en-US" sz="2100" dirty="0">
                <a:latin typeface="Helvetica Neue Light" panose="02000403000000020004" pitchFamily="2" charset="0"/>
                <a:ea typeface="Helvetica Neue Light" panose="02000403000000020004" pitchFamily="2" charset="0"/>
              </a:rPr>
              <a:t>“Someone floating in a tank is an indeterminate blob. There is no answer to the question of what a person is like who has long been in the tank. Is he courageous, kind, intelligent, witty, loving? </a:t>
            </a:r>
          </a:p>
          <a:p>
            <a:r>
              <a:rPr lang="en-US" sz="2100" dirty="0">
                <a:latin typeface="Helvetica Neue Light" panose="02000403000000020004" pitchFamily="2" charset="0"/>
                <a:ea typeface="Helvetica Neue Light" panose="02000403000000020004" pitchFamily="2" charset="0"/>
              </a:rPr>
              <a:t>It's not merely that it's difficult to tell; there's no way he is.” </a:t>
            </a:r>
          </a:p>
        </p:txBody>
      </p:sp>
      <p:sp>
        <p:nvSpPr>
          <p:cNvPr id="7" name="Rectangle 6"/>
          <p:cNvSpPr/>
          <p:nvPr/>
        </p:nvSpPr>
        <p:spPr>
          <a:xfrm>
            <a:off x="313267" y="6262797"/>
            <a:ext cx="8343702" cy="430887"/>
          </a:xfrm>
          <a:prstGeom prst="rect">
            <a:avLst/>
          </a:prstGeom>
        </p:spPr>
        <p:txBody>
          <a:bodyPr wrap="square">
            <a:spAutoFit/>
          </a:bodyPr>
          <a:lstStyle/>
          <a:p>
            <a:r>
              <a:rPr lang="en-US" sz="2200" dirty="0"/>
              <a:t>“Plugging into the machine is a kind of suicide.”</a:t>
            </a:r>
          </a:p>
        </p:txBody>
      </p:sp>
      <p:sp>
        <p:nvSpPr>
          <p:cNvPr id="3" name="TextBox 2">
            <a:extLst>
              <a:ext uri="{FF2B5EF4-FFF2-40B4-BE49-F238E27FC236}">
                <a16:creationId xmlns:a16="http://schemas.microsoft.com/office/drawing/2014/main" id="{DB235CBD-4E4B-7078-2F17-2595619341BA}"/>
              </a:ext>
            </a:extLst>
          </p:cNvPr>
          <p:cNvSpPr txBox="1"/>
          <p:nvPr/>
        </p:nvSpPr>
        <p:spPr>
          <a:xfrm>
            <a:off x="313266" y="1985342"/>
            <a:ext cx="8538307" cy="1708160"/>
          </a:xfrm>
          <a:prstGeom prst="rect">
            <a:avLst/>
          </a:prstGeom>
          <a:noFill/>
        </p:spPr>
        <p:txBody>
          <a:bodyPr wrap="square">
            <a:spAutoFit/>
          </a:bodyPr>
          <a:lstStyle/>
          <a:p>
            <a:r>
              <a:rPr lang="en-US" sz="2100" dirty="0">
                <a:cs typeface="Helvetica Neue Light"/>
              </a:rPr>
              <a:t>If I </a:t>
            </a:r>
            <a:r>
              <a:rPr lang="en-US" sz="2100" i="1" dirty="0">
                <a:cs typeface="Helvetica Neue Light"/>
              </a:rPr>
              <a:t>could</a:t>
            </a:r>
            <a:r>
              <a:rPr lang="en-US" sz="2100" dirty="0">
                <a:cs typeface="Helvetica Neue Light"/>
              </a:rPr>
              <a:t> do the things that I fantasize about doing in the Machine, I would likely be doing them already!  But right now:</a:t>
            </a:r>
          </a:p>
          <a:p>
            <a:pPr marL="285750" indent="-285750">
              <a:buFont typeface="Arial" panose="020B0604020202020204" pitchFamily="34" charset="0"/>
              <a:buChar char="•"/>
            </a:pPr>
            <a:r>
              <a:rPr lang="en-US" sz="2100" dirty="0">
                <a:latin typeface="Helvetica Neue Light"/>
                <a:cs typeface="Helvetica Neue Light"/>
              </a:rPr>
              <a:t>I’m too self-conscious to be a good actor</a:t>
            </a:r>
          </a:p>
          <a:p>
            <a:pPr marL="285750" indent="-285750">
              <a:buFont typeface="Arial" panose="020B0604020202020204" pitchFamily="34" charset="0"/>
              <a:buChar char="•"/>
            </a:pPr>
            <a:r>
              <a:rPr lang="en-US" sz="2100" dirty="0">
                <a:latin typeface="Helvetica Neue Light"/>
                <a:cs typeface="Helvetica Neue Light"/>
              </a:rPr>
              <a:t>I’m too cowardly to be a good secret agent</a:t>
            </a:r>
          </a:p>
          <a:p>
            <a:pPr marL="285750" indent="-285750">
              <a:buFont typeface="Arial" panose="020B0604020202020204" pitchFamily="34" charset="0"/>
              <a:buChar char="•"/>
            </a:pPr>
            <a:r>
              <a:rPr lang="en-US" sz="2100" dirty="0">
                <a:latin typeface="Helvetica Neue Light"/>
                <a:cs typeface="Helvetica Neue Light"/>
              </a:rPr>
              <a:t>I’m too honest to be elected Prime Minister</a:t>
            </a:r>
            <a:endParaRPr lang="en-US" sz="2100" dirty="0"/>
          </a:p>
        </p:txBody>
      </p:sp>
      <p:sp>
        <p:nvSpPr>
          <p:cNvPr id="5" name="TextBox 4">
            <a:extLst>
              <a:ext uri="{FF2B5EF4-FFF2-40B4-BE49-F238E27FC236}">
                <a16:creationId xmlns:a16="http://schemas.microsoft.com/office/drawing/2014/main" id="{FA68E18A-81CC-B5A4-6CE7-45D9E3BB18DF}"/>
              </a:ext>
            </a:extLst>
          </p:cNvPr>
          <p:cNvSpPr txBox="1"/>
          <p:nvPr/>
        </p:nvSpPr>
        <p:spPr>
          <a:xfrm>
            <a:off x="313267" y="3908306"/>
            <a:ext cx="8641807" cy="738664"/>
          </a:xfrm>
          <a:prstGeom prst="rect">
            <a:avLst/>
          </a:prstGeom>
          <a:noFill/>
        </p:spPr>
        <p:txBody>
          <a:bodyPr wrap="square" rtlCol="0">
            <a:spAutoFit/>
          </a:bodyPr>
          <a:lstStyle/>
          <a:p>
            <a:r>
              <a:rPr lang="en-US" sz="2100" dirty="0"/>
              <a:t>If I’m able to do these things in the Machine, that means the Machine is giving me a new set of character traits to make my fantasies possible.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59376" y="2033768"/>
            <a:ext cx="6535784" cy="461665"/>
          </a:xfrm>
          <a:prstGeom prst="rect">
            <a:avLst/>
          </a:prstGeom>
          <a:noFill/>
        </p:spPr>
        <p:txBody>
          <a:bodyPr wrap="square" rtlCol="0">
            <a:spAutoFit/>
          </a:bodyPr>
          <a:lstStyle/>
          <a:p>
            <a:r>
              <a:rPr lang="en-US" sz="2400" dirty="0"/>
              <a:t> </a:t>
            </a:r>
            <a:endParaRPr lang="en-US" sz="2400" b="1" dirty="0"/>
          </a:p>
        </p:txBody>
      </p:sp>
      <p:sp>
        <p:nvSpPr>
          <p:cNvPr id="4" name="TextBox 3"/>
          <p:cNvSpPr txBox="1"/>
          <p:nvPr/>
        </p:nvSpPr>
        <p:spPr>
          <a:xfrm>
            <a:off x="859376" y="699966"/>
            <a:ext cx="7543412" cy="646331"/>
          </a:xfrm>
          <a:prstGeom prst="rect">
            <a:avLst/>
          </a:prstGeom>
          <a:noFill/>
        </p:spPr>
        <p:txBody>
          <a:bodyPr wrap="square" rtlCol="0">
            <a:spAutoFit/>
          </a:bodyPr>
          <a:lstStyle/>
          <a:p>
            <a:pPr algn="ctr"/>
            <a:r>
              <a:rPr lang="en-US" sz="3600" dirty="0"/>
              <a:t>THREE REASONS TO SAY </a:t>
            </a:r>
            <a:r>
              <a:rPr lang="en-US" sz="3600" b="1" dirty="0"/>
              <a:t>NO</a:t>
            </a:r>
          </a:p>
        </p:txBody>
      </p:sp>
      <p:sp>
        <p:nvSpPr>
          <p:cNvPr id="9" name="Rectangle 8"/>
          <p:cNvSpPr/>
          <p:nvPr/>
        </p:nvSpPr>
        <p:spPr>
          <a:xfrm>
            <a:off x="175493" y="1456687"/>
            <a:ext cx="8968508" cy="1061829"/>
          </a:xfrm>
          <a:prstGeom prst="rect">
            <a:avLst/>
          </a:prstGeom>
        </p:spPr>
        <p:txBody>
          <a:bodyPr wrap="square">
            <a:spAutoFit/>
          </a:bodyPr>
          <a:lstStyle/>
          <a:p>
            <a:pPr marL="342900" indent="-342900">
              <a:buFont typeface="+mj-lt"/>
              <a:buAutoNum type="arabicPeriod" startAt="3"/>
            </a:pPr>
            <a:r>
              <a:rPr lang="en-US" sz="2100" dirty="0"/>
              <a:t>“plugging into an experience machine limits us to a man-made reality, to a world no deeper or more important than that which people can construct” </a:t>
            </a:r>
          </a:p>
        </p:txBody>
      </p:sp>
      <p:sp>
        <p:nvSpPr>
          <p:cNvPr id="7" name="TextBox 6"/>
          <p:cNvSpPr txBox="1"/>
          <p:nvPr/>
        </p:nvSpPr>
        <p:spPr>
          <a:xfrm>
            <a:off x="175491" y="5530378"/>
            <a:ext cx="8559798" cy="1015663"/>
          </a:xfrm>
          <a:prstGeom prst="rect">
            <a:avLst/>
          </a:prstGeom>
          <a:noFill/>
        </p:spPr>
        <p:txBody>
          <a:bodyPr wrap="square" rtlCol="0">
            <a:spAutoFit/>
          </a:bodyPr>
          <a:lstStyle/>
          <a:p>
            <a:pPr>
              <a:spcAft>
                <a:spcPts val="600"/>
              </a:spcAft>
            </a:pPr>
            <a:r>
              <a:rPr lang="en-US" sz="2000" dirty="0">
                <a:latin typeface="Helvetica Neue Light"/>
                <a:cs typeface="Helvetica Neue Light"/>
              </a:rPr>
              <a:t>“There is no actual contact with any deeper reality, though the experience of it can be simulated. Many persons desire to leave themselves open to such contact and to a plumbing of deeper significance”</a:t>
            </a:r>
          </a:p>
        </p:txBody>
      </p:sp>
      <p:sp>
        <p:nvSpPr>
          <p:cNvPr id="8" name="TextBox 7"/>
          <p:cNvSpPr txBox="1"/>
          <p:nvPr/>
        </p:nvSpPr>
        <p:spPr>
          <a:xfrm>
            <a:off x="175492" y="2672404"/>
            <a:ext cx="6967434" cy="707886"/>
          </a:xfrm>
          <a:prstGeom prst="rect">
            <a:avLst/>
          </a:prstGeom>
          <a:noFill/>
        </p:spPr>
        <p:txBody>
          <a:bodyPr wrap="square" rtlCol="0">
            <a:spAutoFit/>
          </a:bodyPr>
          <a:lstStyle/>
          <a:p>
            <a:r>
              <a:rPr lang="en-US" sz="2000" dirty="0">
                <a:latin typeface="Helvetica Neue Light"/>
                <a:cs typeface="Helvetica Neue Light"/>
              </a:rPr>
              <a:t>What if we don’t yet know enough to know what experiences will be most meaningful to us?</a:t>
            </a:r>
          </a:p>
        </p:txBody>
      </p:sp>
      <p:sp>
        <p:nvSpPr>
          <p:cNvPr id="11" name="TextBox 10"/>
          <p:cNvSpPr txBox="1"/>
          <p:nvPr/>
        </p:nvSpPr>
        <p:spPr>
          <a:xfrm>
            <a:off x="175491" y="3583141"/>
            <a:ext cx="5734651" cy="1631216"/>
          </a:xfrm>
          <a:prstGeom prst="rect">
            <a:avLst/>
          </a:prstGeom>
          <a:noFill/>
        </p:spPr>
        <p:txBody>
          <a:bodyPr wrap="square" rtlCol="0">
            <a:spAutoFit/>
          </a:bodyPr>
          <a:lstStyle/>
          <a:p>
            <a:r>
              <a:rPr lang="en-US" sz="2000" dirty="0">
                <a:latin typeface="Helvetica Neue Light"/>
                <a:cs typeface="Helvetica Neue Light"/>
              </a:rPr>
              <a:t>If we live inside of the Machine, we give up on ever encountering anything that goes beyond human imagination.  Maybe there </a:t>
            </a:r>
            <a:r>
              <a:rPr lang="en-US" sz="2000" i="1" dirty="0">
                <a:latin typeface="Helvetica Neue Light"/>
                <a:cs typeface="Helvetica Neue Light"/>
              </a:rPr>
              <a:t>isn’t</a:t>
            </a:r>
            <a:r>
              <a:rPr lang="en-US" sz="2000" dirty="0">
                <a:latin typeface="Helvetica Neue Light"/>
                <a:cs typeface="Helvetica Neue Light"/>
              </a:rPr>
              <a:t> anything like that, but </a:t>
            </a:r>
            <a:r>
              <a:rPr lang="en-US" sz="2000" i="1" dirty="0">
                <a:latin typeface="Helvetica Neue Light"/>
                <a:cs typeface="Helvetica Neue Light"/>
              </a:rPr>
              <a:t>maybe</a:t>
            </a:r>
            <a:r>
              <a:rPr lang="en-US" sz="2000" dirty="0">
                <a:latin typeface="Helvetica Neue Light"/>
                <a:cs typeface="Helvetica Neue Light"/>
              </a:rPr>
              <a:t> there is, and some people want to remain open to it in case it’s there…</a:t>
            </a:r>
          </a:p>
        </p:txBody>
      </p:sp>
      <p:sp>
        <p:nvSpPr>
          <p:cNvPr id="12" name="Heart 11"/>
          <p:cNvSpPr/>
          <p:nvPr/>
        </p:nvSpPr>
        <p:spPr>
          <a:xfrm>
            <a:off x="7142926" y="2359811"/>
            <a:ext cx="1916996" cy="1727199"/>
          </a:xfrm>
          <a:prstGeom prst="heart">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TextBox 13"/>
          <p:cNvSpPr txBox="1"/>
          <p:nvPr/>
        </p:nvSpPr>
        <p:spPr>
          <a:xfrm>
            <a:off x="7545644" y="2983997"/>
            <a:ext cx="1037545" cy="415498"/>
          </a:xfrm>
          <a:prstGeom prst="rect">
            <a:avLst/>
          </a:prstGeom>
          <a:noFill/>
        </p:spPr>
        <p:txBody>
          <a:bodyPr wrap="square" rtlCol="0">
            <a:spAutoFit/>
          </a:bodyPr>
          <a:lstStyle/>
          <a:p>
            <a:r>
              <a:rPr lang="en-US" sz="2100" b="1" dirty="0"/>
              <a:t>LOVE?</a:t>
            </a:r>
          </a:p>
        </p:txBody>
      </p:sp>
      <p:sp>
        <p:nvSpPr>
          <p:cNvPr id="15" name="8-Point Star 14"/>
          <p:cNvSpPr/>
          <p:nvPr/>
        </p:nvSpPr>
        <p:spPr>
          <a:xfrm>
            <a:off x="5735871" y="3496902"/>
            <a:ext cx="2091267" cy="1984514"/>
          </a:xfrm>
          <a:prstGeom prst="star8">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TextBox 15"/>
          <p:cNvSpPr txBox="1"/>
          <p:nvPr/>
        </p:nvSpPr>
        <p:spPr>
          <a:xfrm>
            <a:off x="6303137" y="4259288"/>
            <a:ext cx="956734" cy="415498"/>
          </a:xfrm>
          <a:prstGeom prst="rect">
            <a:avLst/>
          </a:prstGeom>
          <a:noFill/>
        </p:spPr>
        <p:txBody>
          <a:bodyPr wrap="square" rtlCol="0">
            <a:spAutoFit/>
          </a:bodyPr>
          <a:lstStyle/>
          <a:p>
            <a:r>
              <a:rPr lang="en-US" sz="2100" b="1" dirty="0"/>
              <a:t>GOD?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1000"/>
                                        <p:tgtEl>
                                          <p:spTgt spid="12"/>
                                        </p:tgtEl>
                                      </p:cBhvr>
                                    </p:animEffect>
                                    <p:anim calcmode="lin" valueType="num">
                                      <p:cBhvr>
                                        <p:cTn id="16" dur="1000" fill="hold"/>
                                        <p:tgtEl>
                                          <p:spTgt spid="12"/>
                                        </p:tgtEl>
                                        <p:attrNameLst>
                                          <p:attrName>ppt_x</p:attrName>
                                        </p:attrNameLst>
                                      </p:cBhvr>
                                      <p:tavLst>
                                        <p:tav tm="0">
                                          <p:val>
                                            <p:strVal val="#ppt_x"/>
                                          </p:val>
                                        </p:tav>
                                        <p:tav tm="100000">
                                          <p:val>
                                            <p:strVal val="#ppt_x"/>
                                          </p:val>
                                        </p:tav>
                                      </p:tavLst>
                                    </p:anim>
                                    <p:anim calcmode="lin" valueType="num">
                                      <p:cBhvr>
                                        <p:cTn id="17" dur="900" decel="100000" fill="hold"/>
                                        <p:tgtEl>
                                          <p:spTgt spid="12"/>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par>
                                <p:cTn id="19" presetID="37"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1000"/>
                                        <p:tgtEl>
                                          <p:spTgt spid="14"/>
                                        </p:tgtEl>
                                      </p:cBhvr>
                                    </p:animEffect>
                                    <p:anim calcmode="lin" valueType="num">
                                      <p:cBhvr>
                                        <p:cTn id="22" dur="1000" fill="hold"/>
                                        <p:tgtEl>
                                          <p:spTgt spid="14"/>
                                        </p:tgtEl>
                                        <p:attrNameLst>
                                          <p:attrName>ppt_x</p:attrName>
                                        </p:attrNameLst>
                                      </p:cBhvr>
                                      <p:tavLst>
                                        <p:tav tm="0">
                                          <p:val>
                                            <p:strVal val="#ppt_x"/>
                                          </p:val>
                                        </p:tav>
                                        <p:tav tm="100000">
                                          <p:val>
                                            <p:strVal val="#ppt_x"/>
                                          </p:val>
                                        </p:tav>
                                      </p:tavLst>
                                    </p:anim>
                                    <p:anim calcmode="lin" valueType="num">
                                      <p:cBhvr>
                                        <p:cTn id="23" dur="900" decel="100000" fill="hold"/>
                                        <p:tgtEl>
                                          <p:spTgt spid="14"/>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14"/>
                                        </p:tgtEl>
                                        <p:attrNameLst>
                                          <p:attrName>ppt_y</p:attrName>
                                        </p:attrNameLst>
                                      </p:cBhvr>
                                      <p:tavLst>
                                        <p:tav tm="0">
                                          <p:val>
                                            <p:strVal val="#ppt_y-.03"/>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37" presetClass="entr" presetSubtype="0" fill="hold" nodeType="click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1000"/>
                                        <p:tgtEl>
                                          <p:spTgt spid="15"/>
                                        </p:tgtEl>
                                      </p:cBhvr>
                                    </p:animEffect>
                                    <p:anim calcmode="lin" valueType="num">
                                      <p:cBhvr>
                                        <p:cTn id="34" dur="1000" fill="hold"/>
                                        <p:tgtEl>
                                          <p:spTgt spid="15"/>
                                        </p:tgtEl>
                                        <p:attrNameLst>
                                          <p:attrName>ppt_x</p:attrName>
                                        </p:attrNameLst>
                                      </p:cBhvr>
                                      <p:tavLst>
                                        <p:tav tm="0">
                                          <p:val>
                                            <p:strVal val="#ppt_x"/>
                                          </p:val>
                                        </p:tav>
                                        <p:tav tm="100000">
                                          <p:val>
                                            <p:strVal val="#ppt_x"/>
                                          </p:val>
                                        </p:tav>
                                      </p:tavLst>
                                    </p:anim>
                                    <p:anim calcmode="lin" valueType="num">
                                      <p:cBhvr>
                                        <p:cTn id="35" dur="900" decel="100000" fill="hold"/>
                                        <p:tgtEl>
                                          <p:spTgt spid="15"/>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fade">
                                      <p:cBhvr>
                                        <p:cTn id="39" dur="1000"/>
                                        <p:tgtEl>
                                          <p:spTgt spid="16"/>
                                        </p:tgtEl>
                                      </p:cBhvr>
                                    </p:animEffect>
                                    <p:anim calcmode="lin" valueType="num">
                                      <p:cBhvr>
                                        <p:cTn id="40" dur="1000" fill="hold"/>
                                        <p:tgtEl>
                                          <p:spTgt spid="16"/>
                                        </p:tgtEl>
                                        <p:attrNameLst>
                                          <p:attrName>ppt_x</p:attrName>
                                        </p:attrNameLst>
                                      </p:cBhvr>
                                      <p:tavLst>
                                        <p:tav tm="0">
                                          <p:val>
                                            <p:strVal val="#ppt_x"/>
                                          </p:val>
                                        </p:tav>
                                        <p:tav tm="100000">
                                          <p:val>
                                            <p:strVal val="#ppt_x"/>
                                          </p:val>
                                        </p:tav>
                                      </p:tavLst>
                                    </p:anim>
                                    <p:anim calcmode="lin" valueType="num">
                                      <p:cBhvr>
                                        <p:cTn id="41" dur="900" decel="100000" fill="hold"/>
                                        <p:tgtEl>
                                          <p:spTgt spid="16"/>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7" grpId="0"/>
      <p:bldP spid="8" grpId="0"/>
      <p:bldP spid="11" grpId="0"/>
      <p:bldP spid="14" grpId="0"/>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266" y="677333"/>
            <a:ext cx="7687733" cy="1119832"/>
          </a:xfrm>
        </p:spPr>
        <p:txBody>
          <a:bodyPr>
            <a:normAutofit fontScale="90000"/>
          </a:bodyPr>
          <a:lstStyle/>
          <a:p>
            <a:r>
              <a:rPr lang="en-US" sz="4400" dirty="0"/>
              <a:t>What Would Plato Say?</a:t>
            </a:r>
            <a:br>
              <a:rPr lang="en-US" dirty="0"/>
            </a:br>
            <a:r>
              <a:rPr lang="en-US" sz="3200" dirty="0"/>
              <a:t>- would he want to live in the Machine?</a:t>
            </a:r>
          </a:p>
        </p:txBody>
      </p:sp>
      <p:sp>
        <p:nvSpPr>
          <p:cNvPr id="3" name="TextBox 2"/>
          <p:cNvSpPr txBox="1"/>
          <p:nvPr/>
        </p:nvSpPr>
        <p:spPr>
          <a:xfrm>
            <a:off x="237068" y="1797165"/>
            <a:ext cx="5689600" cy="461665"/>
          </a:xfrm>
          <a:prstGeom prst="rect">
            <a:avLst/>
          </a:prstGeom>
          <a:noFill/>
        </p:spPr>
        <p:txBody>
          <a:bodyPr wrap="square" rtlCol="0">
            <a:spAutoFit/>
          </a:bodyPr>
          <a:lstStyle/>
          <a:p>
            <a:r>
              <a:rPr lang="en-US" sz="2400" dirty="0"/>
              <a:t>The loudest possible NO!!!</a:t>
            </a:r>
          </a:p>
        </p:txBody>
      </p:sp>
      <p:sp>
        <p:nvSpPr>
          <p:cNvPr id="4" name="TextBox 3"/>
          <p:cNvSpPr txBox="1"/>
          <p:nvPr/>
        </p:nvSpPr>
        <p:spPr>
          <a:xfrm>
            <a:off x="237068" y="2353733"/>
            <a:ext cx="8720665" cy="1446550"/>
          </a:xfrm>
          <a:prstGeom prst="rect">
            <a:avLst/>
          </a:prstGeom>
          <a:noFill/>
        </p:spPr>
        <p:txBody>
          <a:bodyPr wrap="square" rtlCol="0">
            <a:spAutoFit/>
          </a:bodyPr>
          <a:lstStyle/>
          <a:p>
            <a:pPr>
              <a:spcAft>
                <a:spcPts val="600"/>
              </a:spcAft>
            </a:pPr>
            <a:r>
              <a:rPr lang="en-US" sz="2100" dirty="0"/>
              <a:t>The prisoners in the cave only know about the shadows on the wall. Given access to the Machine, they would choose life-stories that featured only “better shadows”</a:t>
            </a:r>
          </a:p>
          <a:p>
            <a:pPr lvl="1">
              <a:spcAft>
                <a:spcPts val="600"/>
              </a:spcAft>
              <a:buFont typeface="Arial"/>
              <a:buChar char="•"/>
            </a:pPr>
            <a:r>
              <a:rPr lang="en-US" sz="2000" dirty="0"/>
              <a:t> </a:t>
            </a:r>
            <a:r>
              <a:rPr lang="en-US" sz="2000" dirty="0">
                <a:latin typeface="Helvetica Neue Light"/>
                <a:cs typeface="Helvetica Neue Light"/>
              </a:rPr>
              <a:t>They don’t know </a:t>
            </a:r>
            <a:r>
              <a:rPr lang="en-US" sz="2000" i="1" dirty="0">
                <a:latin typeface="Helvetica Neue Light"/>
                <a:cs typeface="Helvetica Neue Light"/>
              </a:rPr>
              <a:t>what to want</a:t>
            </a:r>
            <a:r>
              <a:rPr lang="en-US" sz="2000" dirty="0">
                <a:latin typeface="Helvetica Neue Light"/>
                <a:cs typeface="Helvetica Neue Light"/>
              </a:rPr>
              <a:t>, because their view of reality is so limited</a:t>
            </a:r>
            <a:endParaRPr lang="en-US" sz="2000" dirty="0"/>
          </a:p>
        </p:txBody>
      </p:sp>
      <p:sp>
        <p:nvSpPr>
          <p:cNvPr id="5" name="TextBox 4"/>
          <p:cNvSpPr txBox="1"/>
          <p:nvPr/>
        </p:nvSpPr>
        <p:spPr>
          <a:xfrm>
            <a:off x="237068" y="4013200"/>
            <a:ext cx="8720665" cy="1800493"/>
          </a:xfrm>
          <a:prstGeom prst="rect">
            <a:avLst/>
          </a:prstGeom>
          <a:noFill/>
        </p:spPr>
        <p:txBody>
          <a:bodyPr wrap="square" rtlCol="0">
            <a:spAutoFit/>
          </a:bodyPr>
          <a:lstStyle/>
          <a:p>
            <a:pPr>
              <a:spcAft>
                <a:spcPts val="600"/>
              </a:spcAft>
            </a:pPr>
            <a:r>
              <a:rPr lang="en-US" sz="2100" dirty="0"/>
              <a:t>Plato’s worry was that we are </a:t>
            </a:r>
            <a:r>
              <a:rPr lang="en-US" sz="2100" i="1" dirty="0"/>
              <a:t>already in </a:t>
            </a:r>
            <a:r>
              <a:rPr lang="en-US" sz="2100" dirty="0"/>
              <a:t>an Experience Machine </a:t>
            </a:r>
          </a:p>
          <a:p>
            <a:pPr lvl="1">
              <a:spcAft>
                <a:spcPts val="600"/>
              </a:spcAft>
              <a:buFont typeface="Arial"/>
              <a:buChar char="•"/>
            </a:pPr>
            <a:r>
              <a:rPr lang="en-US" sz="2000" dirty="0">
                <a:latin typeface="Helvetica Neue Light"/>
                <a:cs typeface="Helvetica Neue Light"/>
              </a:rPr>
              <a:t> We treat as real and important only the changing, superficial parts of the world, and don’t even suspect that there is more</a:t>
            </a:r>
          </a:p>
          <a:p>
            <a:pPr lvl="1">
              <a:spcAft>
                <a:spcPts val="600"/>
              </a:spcAft>
              <a:buFont typeface="Arial"/>
              <a:buChar char="•"/>
            </a:pPr>
            <a:r>
              <a:rPr lang="en-US" sz="2000" dirty="0">
                <a:latin typeface="Helvetica Neue Light"/>
                <a:cs typeface="Helvetica Neue Light"/>
              </a:rPr>
              <a:t> He wants, in Nozick’s words, </a:t>
            </a:r>
            <a:r>
              <a:rPr lang="en-US" sz="2000" i="1" dirty="0">
                <a:latin typeface="Helvetica Neue Light"/>
                <a:cs typeface="Helvetica Neue Light"/>
              </a:rPr>
              <a:t>genuine contact </a:t>
            </a:r>
            <a:r>
              <a:rPr lang="en-US" sz="2000" dirty="0">
                <a:latin typeface="Helvetica Neue Light"/>
                <a:cs typeface="Helvetica Neue Light"/>
              </a:rPr>
              <a:t>with </a:t>
            </a:r>
            <a:r>
              <a:rPr lang="en-US" sz="2000" dirty="0">
                <a:solidFill>
                  <a:srgbClr val="8C7B70"/>
                </a:solidFill>
                <a:latin typeface="+mj-lt"/>
                <a:cs typeface="Helvetica Neue Light"/>
              </a:rPr>
              <a:t>“</a:t>
            </a:r>
            <a:r>
              <a:rPr lang="en-US" sz="2000" dirty="0">
                <a:solidFill>
                  <a:srgbClr val="8C7B70"/>
                </a:solidFill>
                <a:latin typeface="+mj-lt"/>
              </a:rPr>
              <a:t>a </a:t>
            </a:r>
            <a:r>
              <a:rPr lang="en-US" sz="2000" dirty="0">
                <a:solidFill>
                  <a:srgbClr val="8C7B70"/>
                </a:solidFill>
                <a:latin typeface="+mj-lt"/>
                <a:cs typeface="Helvetica Neue Light"/>
              </a:rPr>
              <a:t>world deeper and more real than that which we construct for ourselves.”</a:t>
            </a:r>
            <a:endParaRPr lang="en-US" sz="1900" dirty="0">
              <a:solidFill>
                <a:srgbClr val="8C7B70"/>
              </a:solidFill>
              <a:latin typeface="+mj-lt"/>
              <a:cs typeface="Helvetica Neue Ligh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ＭＳ Ｐ明朝"/>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Flow.thmx</Template>
  <TotalTime>12151</TotalTime>
  <Words>1220</Words>
  <Application>Microsoft Macintosh PowerPoint</Application>
  <PresentationFormat>On-screen Show (4:3)</PresentationFormat>
  <Paragraphs>85</Paragraphs>
  <Slides>10</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Constantia</vt:lpstr>
      <vt:lpstr>Helvetica Neue Light</vt:lpstr>
      <vt:lpstr>Helvetica Neue Light</vt:lpstr>
      <vt:lpstr>Wingdings 2</vt:lpstr>
      <vt:lpstr>Flow</vt:lpstr>
      <vt:lpstr>THE EXPERIENCE MACHINE</vt:lpstr>
      <vt:lpstr>HEDONISM: the belief that happiness is the only thing that has intrinsic value</vt:lpstr>
      <vt:lpstr>The Experience Machine</vt:lpstr>
      <vt:lpstr>How To Think About this Choice</vt:lpstr>
      <vt:lpstr>PowerPoint Presentation</vt:lpstr>
      <vt:lpstr>PowerPoint Presentation</vt:lpstr>
      <vt:lpstr>PowerPoint Presentation</vt:lpstr>
      <vt:lpstr>PowerPoint Presentation</vt:lpstr>
      <vt:lpstr>What Would Plato Say? - would he want to live in the Machine?</vt:lpstr>
      <vt:lpstr>Concluding Thought</vt:lpstr>
    </vt:vector>
  </TitlesOfParts>
  <Company>University of Toronto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Plato</dc:title>
  <dc:creator>Julie&amp;Doug Wright</dc:creator>
  <cp:lastModifiedBy> </cp:lastModifiedBy>
  <cp:revision>53</cp:revision>
  <cp:lastPrinted>2015-04-20T00:35:16Z</cp:lastPrinted>
  <dcterms:created xsi:type="dcterms:W3CDTF">2016-05-13T16:39:32Z</dcterms:created>
  <dcterms:modified xsi:type="dcterms:W3CDTF">2025-01-13T03:20:06Z</dcterms:modified>
</cp:coreProperties>
</file>